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handoutMasterIdLst>
    <p:handoutMasterId r:id="rId15"/>
  </p:handoutMasterIdLst>
  <p:sldIdLst>
    <p:sldId id="277" r:id="rId2"/>
    <p:sldId id="257" r:id="rId3"/>
    <p:sldId id="464" r:id="rId4"/>
    <p:sldId id="496" r:id="rId5"/>
    <p:sldId id="452" r:id="rId6"/>
    <p:sldId id="497" r:id="rId7"/>
    <p:sldId id="499" r:id="rId8"/>
    <p:sldId id="435" r:id="rId9"/>
    <p:sldId id="500" r:id="rId10"/>
    <p:sldId id="482" r:id="rId11"/>
    <p:sldId id="475" r:id="rId12"/>
    <p:sldId id="293" r:id="rId13"/>
  </p:sldIdLst>
  <p:sldSz cx="12192000" cy="6858000"/>
  <p:notesSz cx="6858000" cy="9144000"/>
  <p:embeddedFontLst>
    <p:embeddedFont>
      <p:font typeface="맑은 고딕" panose="020B0503020000020004" pitchFamily="34" charset="-127"/>
      <p:regular r:id="rId16"/>
      <p:bold r:id="rId17"/>
    </p:embeddedFont>
    <p:embeddedFont>
      <p:font typeface="Arial Black" panose="020B0A04020102020204" pitchFamily="34" charset="0"/>
      <p:bold r:id="rId18"/>
    </p:embeddedFont>
    <p:embeddedFont>
      <p:font typeface="Calibri" panose="020F0502020204030204" pitchFamily="34" charset="0"/>
      <p:regular r:id="rId19"/>
      <p:bold r:id="rId20"/>
      <p:italic r:id="rId21"/>
      <p:boldItalic r:id="rId22"/>
    </p:embeddedFont>
    <p:embeddedFont>
      <p:font typeface="Libre Baskerville" panose="020B0604020202020204" charset="0"/>
      <p:regular r:id="rId23"/>
      <p:bold r:id="rId24"/>
      <p:italic r:id="rId25"/>
    </p:embeddedFont>
    <p:embeddedFont>
      <p:font typeface="Poppins Light" panose="00000400000000000000" pitchFamily="2" charset="0"/>
      <p:regular r:id="rId26"/>
      <p:italic r:id="rId27"/>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57F6"/>
    <a:srgbClr val="9983FD"/>
    <a:srgbClr val="D22788"/>
    <a:srgbClr val="FF3939"/>
    <a:srgbClr val="FF05C9"/>
    <a:srgbClr val="9900CC"/>
    <a:srgbClr val="231C8D"/>
    <a:srgbClr val="0A0D78"/>
    <a:srgbClr val="C5C7DF"/>
    <a:srgbClr val="183B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63" autoAdjust="0"/>
    <p:restoredTop sz="95033" autoAdjust="0"/>
  </p:normalViewPr>
  <p:slideViewPr>
    <p:cSldViewPr snapToGrid="0">
      <p:cViewPr varScale="1">
        <p:scale>
          <a:sx n="72" d="100"/>
          <a:sy n="72" d="100"/>
        </p:scale>
        <p:origin x="600" y="-14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58" d="100"/>
          <a:sy n="58" d="100"/>
        </p:scale>
        <p:origin x="302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a:extLst>
              <a:ext uri="{FF2B5EF4-FFF2-40B4-BE49-F238E27FC236}">
                <a16:creationId xmlns:a16="http://schemas.microsoft.com/office/drawing/2014/main" id="{59230B0E-39ED-45EA-AD95-669D0616B39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4" name="바닥글 개체 틀 3">
            <a:extLst>
              <a:ext uri="{FF2B5EF4-FFF2-40B4-BE49-F238E27FC236}">
                <a16:creationId xmlns:a16="http://schemas.microsoft.com/office/drawing/2014/main" id="{AA82B798-201A-4B14-B1F0-6A660C5C727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a:extLst>
              <a:ext uri="{FF2B5EF4-FFF2-40B4-BE49-F238E27FC236}">
                <a16:creationId xmlns:a16="http://schemas.microsoft.com/office/drawing/2014/main" id="{EE2F5857-B39B-4284-A086-C6DE2719C94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7E3EF34-7656-4396-AEBE-2B554E5E9341}" type="slidenum">
              <a:rPr lang="ko-KR" altLang="en-US" smtClean="0"/>
              <a:t>‹#›</a:t>
            </a:fld>
            <a:endParaRPr lang="ko-KR" altLang="en-US"/>
          </a:p>
        </p:txBody>
      </p:sp>
    </p:spTree>
    <p:extLst>
      <p:ext uri="{BB962C8B-B14F-4D97-AF65-F5344CB8AC3E}">
        <p14:creationId xmlns:p14="http://schemas.microsoft.com/office/powerpoint/2010/main" val="1698782194"/>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4-30T14:32:47.687"/>
    </inkml:context>
    <inkml:brush xml:id="br0">
      <inkml:brushProperty name="width" value="0.2" units="cm"/>
      <inkml:brushProperty name="height" value="0.2" units="cm"/>
      <inkml:brushProperty name="color" value="#F6630D"/>
      <inkml:brushProperty name="ignorePressure" value="1"/>
    </inkml:brush>
  </inkml:definitions>
  <inkml:trace contextRef="#ctx0" brushRef="#br0">1 0,'0'15505,"0"-15225,0 62,0-218,0-309,0 157</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04-30T14:33:20.563"/>
    </inkml:context>
    <inkml:brush xml:id="br0">
      <inkml:brushProperty name="width" value="0.2" units="cm"/>
      <inkml:brushProperty name="height" value="0.2" units="cm"/>
      <inkml:brushProperty name="color" value="#F6630D"/>
      <inkml:brushProperty name="ignorePressure" value="1"/>
    </inkml:brush>
  </inkml:definitions>
  <inkml:trace contextRef="#ctx0" brushRef="#br0">1 0,'3686'0,"-439"0,-3060 0,2728 0,156 0,640 0,-1707 0,5522 0,-4024 0,-2090 0,-1394 0</inkml:trace>
</inkml:ink>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A49F08-9100-4AF5-BC0A-FC6A093BE3CC}" type="datetimeFigureOut">
              <a:rPr lang="ko-KR" altLang="en-US" smtClean="0"/>
              <a:t>2023-05-09</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8FC7D2-309F-4B1D-AF63-DB3D4B544859}" type="slidenum">
              <a:rPr lang="ko-KR" altLang="en-US" smtClean="0"/>
              <a:t>‹#›</a:t>
            </a:fld>
            <a:endParaRPr lang="ko-KR" altLang="en-US"/>
          </a:p>
        </p:txBody>
      </p:sp>
    </p:spTree>
    <p:extLst>
      <p:ext uri="{BB962C8B-B14F-4D97-AF65-F5344CB8AC3E}">
        <p14:creationId xmlns:p14="http://schemas.microsoft.com/office/powerpoint/2010/main" val="371793352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10" Type="http://schemas.openxmlformats.org/officeDocument/2006/relationships/image" Target="../media/image7.png"/><Relationship Id="rId4" Type="http://schemas.openxmlformats.org/officeDocument/2006/relationships/image" Target="../media/image3.svg"/><Relationship Id="rId9"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 Id="rId9"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 Id="rId9"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10" Type="http://schemas.openxmlformats.org/officeDocument/2006/relationships/image" Target="../media/image10.png"/><Relationship Id="rId4" Type="http://schemas.openxmlformats.org/officeDocument/2006/relationships/image" Target="../media/image3.svg"/><Relationship Id="rId9"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10" Type="http://schemas.openxmlformats.org/officeDocument/2006/relationships/image" Target="../media/image12.png"/><Relationship Id="rId4" Type="http://schemas.openxmlformats.org/officeDocument/2006/relationships/image" Target="../media/image3.svg"/><Relationship Id="rId9"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10" Type="http://schemas.openxmlformats.org/officeDocument/2006/relationships/image" Target="../media/image11.png"/><Relationship Id="rId4" Type="http://schemas.openxmlformats.org/officeDocument/2006/relationships/image" Target="../media/image3.svg"/><Relationship Id="rId9" Type="http://schemas.openxmlformats.org/officeDocument/2006/relationships/image" Target="../media/image10.png"/></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10" Type="http://schemas.openxmlformats.org/officeDocument/2006/relationships/image" Target="../media/image12.png"/><Relationship Id="rId4" Type="http://schemas.openxmlformats.org/officeDocument/2006/relationships/image" Target="../media/image3.svg"/><Relationship Id="rId9"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 Id="rId9"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10" Type="http://schemas.openxmlformats.org/officeDocument/2006/relationships/image" Target="../media/image7.png"/><Relationship Id="rId4" Type="http://schemas.openxmlformats.org/officeDocument/2006/relationships/image" Target="../media/image3.svg"/><Relationship Id="rId9" Type="http://schemas.openxmlformats.org/officeDocument/2006/relationships/image" Target="../media/image11.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10" Type="http://schemas.openxmlformats.org/officeDocument/2006/relationships/image" Target="../media/image12.png"/><Relationship Id="rId4" Type="http://schemas.openxmlformats.org/officeDocument/2006/relationships/image" Target="../media/image3.svg"/><Relationship Id="rId9"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 Id="rId9"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10" Type="http://schemas.openxmlformats.org/officeDocument/2006/relationships/image" Target="../media/image7.png"/><Relationship Id="rId4" Type="http://schemas.openxmlformats.org/officeDocument/2006/relationships/image" Target="../media/image3.svg"/><Relationship Id="rId9"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 Id="rId9"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10" Type="http://schemas.openxmlformats.org/officeDocument/2006/relationships/image" Target="../media/image12.png"/><Relationship Id="rId4" Type="http://schemas.openxmlformats.org/officeDocument/2006/relationships/image" Target="../media/image3.svg"/><Relationship Id="rId9"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hyperlink" Target="http://pptmon.com/" TargetMode="External"/><Relationship Id="rId1" Type="http://schemas.openxmlformats.org/officeDocument/2006/relationships/slideMaster" Target="../slideMasters/slideMaster1.xml"/><Relationship Id="rId6" Type="http://schemas.openxmlformats.org/officeDocument/2006/relationships/hyperlink" Target="http://www.pptmon.com/" TargetMode="External"/><Relationship Id="rId5" Type="http://schemas.openxmlformats.org/officeDocument/2006/relationships/hyperlink" Target="https://pptmon.com/" TargetMode="External"/><Relationship Id="rId4" Type="http://schemas.openxmlformats.org/officeDocument/2006/relationships/image" Target="../media/image3.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PTMON title">
    <p:spTree>
      <p:nvGrpSpPr>
        <p:cNvPr id="1" name=""/>
        <p:cNvGrpSpPr/>
        <p:nvPr/>
      </p:nvGrpSpPr>
      <p:grpSpPr>
        <a:xfrm>
          <a:off x="0" y="0"/>
          <a:ext cx="0" cy="0"/>
          <a:chOff x="0" y="0"/>
          <a:chExt cx="0" cy="0"/>
        </a:xfrm>
      </p:grpSpPr>
      <p:pic>
        <p:nvPicPr>
          <p:cNvPr id="30" name="Graphic 3">
            <a:hlinkClick r:id="rId2"/>
            <a:extLst>
              <a:ext uri="{FF2B5EF4-FFF2-40B4-BE49-F238E27FC236}">
                <a16:creationId xmlns:a16="http://schemas.microsoft.com/office/drawing/2014/main" id="{7410A3CC-9C13-4B3D-9B96-7C134D51C22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34" name="TextBox 33">
            <a:hlinkClick r:id="rId5"/>
            <a:extLst>
              <a:ext uri="{FF2B5EF4-FFF2-40B4-BE49-F238E27FC236}">
                <a16:creationId xmlns:a16="http://schemas.microsoft.com/office/drawing/2014/main" id="{3FB34D19-567C-4243-AC6A-8D9777E628C7}"/>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3" name="그림 2">
            <a:extLst>
              <a:ext uri="{FF2B5EF4-FFF2-40B4-BE49-F238E27FC236}">
                <a16:creationId xmlns:a16="http://schemas.microsoft.com/office/drawing/2014/main" id="{4FB421B1-62EC-4B31-A78E-B1049D798733}"/>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7741" r="5776"/>
          <a:stretch/>
        </p:blipFill>
        <p:spPr>
          <a:xfrm>
            <a:off x="9292699" y="0"/>
            <a:ext cx="2899301" cy="2361330"/>
          </a:xfrm>
          <a:prstGeom prst="rect">
            <a:avLst/>
          </a:prstGeom>
        </p:spPr>
      </p:pic>
      <p:pic>
        <p:nvPicPr>
          <p:cNvPr id="6" name="그림 5">
            <a:extLst>
              <a:ext uri="{FF2B5EF4-FFF2-40B4-BE49-F238E27FC236}">
                <a16:creationId xmlns:a16="http://schemas.microsoft.com/office/drawing/2014/main" id="{F17063F5-4A53-4E6E-9621-167EDA1954BE}"/>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10618" t="12967"/>
          <a:stretch/>
        </p:blipFill>
        <p:spPr>
          <a:xfrm>
            <a:off x="0" y="0"/>
            <a:ext cx="2685959" cy="2749796"/>
          </a:xfrm>
          <a:prstGeom prst="rect">
            <a:avLst/>
          </a:prstGeom>
        </p:spPr>
      </p:pic>
      <p:pic>
        <p:nvPicPr>
          <p:cNvPr id="12" name="그림 11">
            <a:extLst>
              <a:ext uri="{FF2B5EF4-FFF2-40B4-BE49-F238E27FC236}">
                <a16:creationId xmlns:a16="http://schemas.microsoft.com/office/drawing/2014/main" id="{8DF31D52-D2AA-4BD9-A38D-105FB61C1EB2}"/>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b="12967"/>
          <a:stretch/>
        </p:blipFill>
        <p:spPr>
          <a:xfrm>
            <a:off x="71885" y="4087648"/>
            <a:ext cx="3001515" cy="2749797"/>
          </a:xfrm>
          <a:prstGeom prst="rect">
            <a:avLst/>
          </a:prstGeom>
        </p:spPr>
      </p:pic>
      <p:pic>
        <p:nvPicPr>
          <p:cNvPr id="20" name="그림 19">
            <a:extLst>
              <a:ext uri="{FF2B5EF4-FFF2-40B4-BE49-F238E27FC236}">
                <a16:creationId xmlns:a16="http://schemas.microsoft.com/office/drawing/2014/main" id="{029731FE-F31A-4062-A293-DBCBF7747F6F}"/>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b="5649"/>
          <a:stretch/>
        </p:blipFill>
        <p:spPr>
          <a:xfrm>
            <a:off x="9785408" y="3916556"/>
            <a:ext cx="2334707" cy="2941444"/>
          </a:xfrm>
          <a:prstGeom prst="rect">
            <a:avLst/>
          </a:prstGeom>
        </p:spPr>
      </p:pic>
      <p:sp>
        <p:nvSpPr>
          <p:cNvPr id="24" name="그림 개체 틀 17">
            <a:extLst>
              <a:ext uri="{FF2B5EF4-FFF2-40B4-BE49-F238E27FC236}">
                <a16:creationId xmlns:a16="http://schemas.microsoft.com/office/drawing/2014/main" id="{ADC251D6-755E-4C98-B656-CB5CCE04A960}"/>
              </a:ext>
            </a:extLst>
          </p:cNvPr>
          <p:cNvSpPr>
            <a:spLocks noGrp="1"/>
          </p:cNvSpPr>
          <p:nvPr>
            <p:ph type="pic" sz="quarter" idx="11" hasCustomPrompt="1"/>
          </p:nvPr>
        </p:nvSpPr>
        <p:spPr>
          <a:xfrm>
            <a:off x="864429" y="1404488"/>
            <a:ext cx="4049028" cy="4049024"/>
          </a:xfrm>
          <a:prstGeom prst="ellipse">
            <a:avLst/>
          </a:prstGeom>
          <a:pattFill prst="pct10">
            <a:fgClr>
              <a:schemeClr val="bg1">
                <a:lumMod val="75000"/>
              </a:schemeClr>
            </a:fgClr>
            <a:bgClr>
              <a:schemeClr val="bg1">
                <a:lumMod val="95000"/>
              </a:schemeClr>
            </a:bgClr>
          </a:pattFill>
        </p:spPr>
        <p:txBody>
          <a:bodyPr tIns="828000" anchor="ctr" anchorCtr="1"/>
          <a:lstStyle>
            <a:lvl1pPr>
              <a:defRPr lang="ko-KR" altLang="en-US" sz="1800" dirty="0"/>
            </a:lvl1pPr>
          </a:lstStyle>
          <a:p>
            <a:pPr marL="0" lvl="0" indent="0">
              <a:buNone/>
            </a:pPr>
            <a:r>
              <a:rPr lang="en-US" altLang="ko-KR" dirty="0"/>
              <a:t>Click icon to add picture</a:t>
            </a:r>
            <a:endParaRPr lang="ko-KR" altLang="en-US" dirty="0"/>
          </a:p>
        </p:txBody>
      </p:sp>
    </p:spTree>
    <p:extLst>
      <p:ext uri="{BB962C8B-B14F-4D97-AF65-F5344CB8AC3E}">
        <p14:creationId xmlns:p14="http://schemas.microsoft.com/office/powerpoint/2010/main" val="25494878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11" name="그림 10">
            <a:extLst>
              <a:ext uri="{FF2B5EF4-FFF2-40B4-BE49-F238E27FC236}">
                <a16:creationId xmlns:a16="http://schemas.microsoft.com/office/drawing/2014/main" id="{FB0931A9-3FBC-4E58-85A3-077E39095EE3}"/>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37158"/>
          <a:stretch/>
        </p:blipFill>
        <p:spPr>
          <a:xfrm flipH="1">
            <a:off x="314039" y="0"/>
            <a:ext cx="1619111" cy="1027761"/>
          </a:xfrm>
          <a:prstGeom prst="rect">
            <a:avLst/>
          </a:prstGeom>
        </p:spPr>
      </p:pic>
      <p:pic>
        <p:nvPicPr>
          <p:cNvPr id="12" name="그림 11">
            <a:extLst>
              <a:ext uri="{FF2B5EF4-FFF2-40B4-BE49-F238E27FC236}">
                <a16:creationId xmlns:a16="http://schemas.microsoft.com/office/drawing/2014/main" id="{6A1E0A71-64F6-469F-A4AA-4DBE79D55524}"/>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r="11031" b="19891"/>
          <a:stretch/>
        </p:blipFill>
        <p:spPr>
          <a:xfrm>
            <a:off x="9506527" y="4347929"/>
            <a:ext cx="2685473" cy="2510071"/>
          </a:xfrm>
          <a:prstGeom prst="rect">
            <a:avLst/>
          </a:prstGeom>
        </p:spPr>
      </p:pic>
    </p:spTree>
    <p:extLst>
      <p:ext uri="{BB962C8B-B14F-4D97-AF65-F5344CB8AC3E}">
        <p14:creationId xmlns:p14="http://schemas.microsoft.com/office/powerpoint/2010/main" val="145967597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10" name="그림 9">
            <a:extLst>
              <a:ext uri="{FF2B5EF4-FFF2-40B4-BE49-F238E27FC236}">
                <a16:creationId xmlns:a16="http://schemas.microsoft.com/office/drawing/2014/main" id="{CDA2E473-6FB0-4E20-A210-07A7DA5E2304}"/>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63968" b="56099"/>
          <a:stretch/>
        </p:blipFill>
        <p:spPr>
          <a:xfrm>
            <a:off x="0" y="5375683"/>
            <a:ext cx="1216610" cy="1482318"/>
          </a:xfrm>
          <a:prstGeom prst="rect">
            <a:avLst/>
          </a:prstGeom>
        </p:spPr>
      </p:pic>
      <p:pic>
        <p:nvPicPr>
          <p:cNvPr id="14" name="그림 13">
            <a:extLst>
              <a:ext uri="{FF2B5EF4-FFF2-40B4-BE49-F238E27FC236}">
                <a16:creationId xmlns:a16="http://schemas.microsoft.com/office/drawing/2014/main" id="{C3F2AC7A-80DC-44BF-B705-FE6CED20D8BE}"/>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17514" r="37380" b="58333"/>
          <a:stretch/>
        </p:blipFill>
        <p:spPr>
          <a:xfrm>
            <a:off x="1263335" y="6261099"/>
            <a:ext cx="1655856" cy="596901"/>
          </a:xfrm>
          <a:prstGeom prst="rect">
            <a:avLst/>
          </a:prstGeom>
        </p:spPr>
      </p:pic>
      <p:pic>
        <p:nvPicPr>
          <p:cNvPr id="17" name="그림 16">
            <a:extLst>
              <a:ext uri="{FF2B5EF4-FFF2-40B4-BE49-F238E27FC236}">
                <a16:creationId xmlns:a16="http://schemas.microsoft.com/office/drawing/2014/main" id="{3D3FC908-E816-476E-9EC7-8C9A21B4AA8C}"/>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35227" r="51152" b="5136"/>
          <a:stretch/>
        </p:blipFill>
        <p:spPr>
          <a:xfrm>
            <a:off x="10542669" y="4844373"/>
            <a:ext cx="1649332" cy="2013627"/>
          </a:xfrm>
          <a:prstGeom prst="rect">
            <a:avLst/>
          </a:prstGeom>
        </p:spPr>
      </p:pic>
      <p:pic>
        <p:nvPicPr>
          <p:cNvPr id="18" name="그림 17">
            <a:extLst>
              <a:ext uri="{FF2B5EF4-FFF2-40B4-BE49-F238E27FC236}">
                <a16:creationId xmlns:a16="http://schemas.microsoft.com/office/drawing/2014/main" id="{999831A5-1175-43BA-81FD-3372ADC58C45}"/>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82705"/>
          <a:stretch/>
        </p:blipFill>
        <p:spPr>
          <a:xfrm flipV="1">
            <a:off x="8284375" y="6430592"/>
            <a:ext cx="2644290" cy="427408"/>
          </a:xfrm>
          <a:prstGeom prst="rect">
            <a:avLst/>
          </a:prstGeom>
        </p:spPr>
      </p:pic>
    </p:spTree>
    <p:extLst>
      <p:ext uri="{BB962C8B-B14F-4D97-AF65-F5344CB8AC3E}">
        <p14:creationId xmlns:p14="http://schemas.microsoft.com/office/powerpoint/2010/main" val="20980129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339331CE-4131-41E7-BCB9-8BEAB65E2732}"/>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17255" r="6866"/>
          <a:stretch/>
        </p:blipFill>
        <p:spPr>
          <a:xfrm flipH="1">
            <a:off x="-1" y="-1"/>
            <a:ext cx="2880281" cy="2128541"/>
          </a:xfrm>
          <a:prstGeom prst="rect">
            <a:avLst/>
          </a:prstGeom>
        </p:spPr>
      </p:pic>
      <p:pic>
        <p:nvPicPr>
          <p:cNvPr id="8" name="그림 7">
            <a:extLst>
              <a:ext uri="{FF2B5EF4-FFF2-40B4-BE49-F238E27FC236}">
                <a16:creationId xmlns:a16="http://schemas.microsoft.com/office/drawing/2014/main" id="{F175DA34-3A21-435A-B5B0-D3763D5A8FC4}"/>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13906" t="18480"/>
          <a:stretch/>
        </p:blipFill>
        <p:spPr>
          <a:xfrm flipH="1">
            <a:off x="9831896" y="0"/>
            <a:ext cx="2360101" cy="2349567"/>
          </a:xfrm>
          <a:prstGeom prst="rect">
            <a:avLst/>
          </a:prstGeom>
        </p:spPr>
      </p:pic>
      <p:pic>
        <p:nvPicPr>
          <p:cNvPr id="9" name="그림 8">
            <a:extLst>
              <a:ext uri="{FF2B5EF4-FFF2-40B4-BE49-F238E27FC236}">
                <a16:creationId xmlns:a16="http://schemas.microsoft.com/office/drawing/2014/main" id="{5E670D04-C536-47BC-96B3-8D46DA2A5D0E}"/>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b="37444"/>
          <a:stretch/>
        </p:blipFill>
        <p:spPr>
          <a:xfrm flipH="1">
            <a:off x="2749774" y="5792299"/>
            <a:ext cx="2764851" cy="1065702"/>
          </a:xfrm>
          <a:prstGeom prst="rect">
            <a:avLst/>
          </a:prstGeom>
        </p:spPr>
      </p:pic>
      <p:sp>
        <p:nvSpPr>
          <p:cNvPr id="12" name="그림 개체 틀 2">
            <a:extLst>
              <a:ext uri="{FF2B5EF4-FFF2-40B4-BE49-F238E27FC236}">
                <a16:creationId xmlns:a16="http://schemas.microsoft.com/office/drawing/2014/main" id="{C52D67F4-8832-47ED-B0AF-7C88AF97AA40}"/>
              </a:ext>
            </a:extLst>
          </p:cNvPr>
          <p:cNvSpPr>
            <a:spLocks noGrp="1"/>
          </p:cNvSpPr>
          <p:nvPr>
            <p:ph type="pic" sz="quarter" idx="15" hasCustomPrompt="1"/>
          </p:nvPr>
        </p:nvSpPr>
        <p:spPr>
          <a:xfrm>
            <a:off x="857250" y="2349567"/>
            <a:ext cx="3274950" cy="3276818"/>
          </a:xfrm>
          <a:prstGeom prst="rect">
            <a:avLst/>
          </a:prstGeom>
          <a:pattFill prst="pct10">
            <a:fgClr>
              <a:schemeClr val="bg1">
                <a:lumMod val="75000"/>
              </a:schemeClr>
            </a:fgClr>
            <a:bgClr>
              <a:schemeClr val="bg1">
                <a:lumMod val="95000"/>
              </a:schemeClr>
            </a:bgClr>
          </a:pattFill>
        </p:spPr>
        <p:txBody>
          <a:bodyPr tIns="720000" anchor="ctr" anchorCtr="1"/>
          <a:lstStyle>
            <a:lvl1pPr marL="228600" marR="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lang="ko-KR" altLang="en-US" sz="10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dirty="0"/>
              <a:t>Click icon to add picture</a:t>
            </a:r>
            <a:endParaRPr lang="ko-KR" altLang="en-US" dirty="0"/>
          </a:p>
        </p:txBody>
      </p:sp>
    </p:spTree>
    <p:extLst>
      <p:ext uri="{BB962C8B-B14F-4D97-AF65-F5344CB8AC3E}">
        <p14:creationId xmlns:p14="http://schemas.microsoft.com/office/powerpoint/2010/main" val="15975198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10" name="그림 9">
            <a:extLst>
              <a:ext uri="{FF2B5EF4-FFF2-40B4-BE49-F238E27FC236}">
                <a16:creationId xmlns:a16="http://schemas.microsoft.com/office/drawing/2014/main" id="{4F56B300-D35B-4518-B645-ED18A8A30ABE}"/>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8993" b="13391"/>
          <a:stretch/>
        </p:blipFill>
        <p:spPr>
          <a:xfrm>
            <a:off x="0" y="3933663"/>
            <a:ext cx="2919191" cy="2924338"/>
          </a:xfrm>
          <a:prstGeom prst="rect">
            <a:avLst/>
          </a:prstGeom>
        </p:spPr>
      </p:pic>
      <p:pic>
        <p:nvPicPr>
          <p:cNvPr id="13" name="그림 12">
            <a:extLst>
              <a:ext uri="{FF2B5EF4-FFF2-40B4-BE49-F238E27FC236}">
                <a16:creationId xmlns:a16="http://schemas.microsoft.com/office/drawing/2014/main" id="{1C598554-DEF5-4607-A527-3D76F701372F}"/>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r="8865" b="21882"/>
          <a:stretch/>
        </p:blipFill>
        <p:spPr>
          <a:xfrm rot="5400000" flipV="1">
            <a:off x="9592729" y="4258729"/>
            <a:ext cx="2750859" cy="2447684"/>
          </a:xfrm>
          <a:prstGeom prst="rect">
            <a:avLst/>
          </a:prstGeom>
        </p:spPr>
      </p:pic>
      <p:pic>
        <p:nvPicPr>
          <p:cNvPr id="14" name="그림 13">
            <a:extLst>
              <a:ext uri="{FF2B5EF4-FFF2-40B4-BE49-F238E27FC236}">
                <a16:creationId xmlns:a16="http://schemas.microsoft.com/office/drawing/2014/main" id="{555B4212-F513-4952-B223-0F52B7F1A006}"/>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t="35038"/>
          <a:stretch/>
        </p:blipFill>
        <p:spPr>
          <a:xfrm>
            <a:off x="1616828" y="0"/>
            <a:ext cx="2346516" cy="2035484"/>
          </a:xfrm>
          <a:prstGeom prst="rect">
            <a:avLst/>
          </a:prstGeom>
        </p:spPr>
      </p:pic>
      <p:sp>
        <p:nvSpPr>
          <p:cNvPr id="15" name="그림 개체 틀 4">
            <a:extLst>
              <a:ext uri="{FF2B5EF4-FFF2-40B4-BE49-F238E27FC236}">
                <a16:creationId xmlns:a16="http://schemas.microsoft.com/office/drawing/2014/main" id="{F81AE992-136F-4AA5-A210-69AD147EC6C9}"/>
              </a:ext>
            </a:extLst>
          </p:cNvPr>
          <p:cNvSpPr>
            <a:spLocks noGrp="1"/>
          </p:cNvSpPr>
          <p:nvPr>
            <p:ph type="pic" sz="quarter" idx="10" hasCustomPrompt="1"/>
          </p:nvPr>
        </p:nvSpPr>
        <p:spPr>
          <a:xfrm>
            <a:off x="1281544" y="1241638"/>
            <a:ext cx="3049156" cy="4374724"/>
          </a:xfrm>
          <a:prstGeom prst="rect">
            <a:avLst/>
          </a:prstGeom>
          <a:pattFill prst="pct10">
            <a:fgClr>
              <a:schemeClr val="bg1">
                <a:lumMod val="75000"/>
              </a:schemeClr>
            </a:fgClr>
            <a:bgClr>
              <a:schemeClr val="bg1">
                <a:lumMod val="95000"/>
              </a:schemeClr>
            </a:bgClr>
          </a:pattFill>
        </p:spPr>
        <p:txBody>
          <a:bodyPr wrap="square" lIns="90000" tIns="828000" anchor="ctr" anchorCtr="1"/>
          <a:lstStyle>
            <a:lvl1pPr marL="0" marR="0" indent="0" algn="ctr" defTabSz="914400" rtl="0" eaLnBrk="1" fontAlgn="auto" latinLnBrk="1" hangingPunct="1">
              <a:lnSpc>
                <a:spcPct val="90000"/>
              </a:lnSpc>
              <a:spcBef>
                <a:spcPts val="1000"/>
              </a:spcBef>
              <a:spcAft>
                <a:spcPts val="0"/>
              </a:spcAft>
              <a:buClrTx/>
              <a:buSzTx/>
              <a:buFont typeface="Arial" panose="020B0604020202020204" pitchFamily="34" charset="0"/>
              <a:buNone/>
              <a:tabLst/>
              <a:defRPr sz="11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dirty="0"/>
              <a:t>Click icon to add picture</a:t>
            </a:r>
            <a:endParaRPr lang="ko-KR" altLang="en-US" dirty="0"/>
          </a:p>
        </p:txBody>
      </p:sp>
    </p:spTree>
    <p:extLst>
      <p:ext uri="{BB962C8B-B14F-4D97-AF65-F5344CB8AC3E}">
        <p14:creationId xmlns:p14="http://schemas.microsoft.com/office/powerpoint/2010/main" val="270401578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AE414218-3D7D-4560-AECF-C718D4E0FAC7}"/>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68211" r="7994"/>
          <a:stretch/>
        </p:blipFill>
        <p:spPr>
          <a:xfrm flipV="1">
            <a:off x="9346611" y="6040267"/>
            <a:ext cx="2845389" cy="817733"/>
          </a:xfrm>
          <a:prstGeom prst="rect">
            <a:avLst/>
          </a:prstGeom>
        </p:spPr>
      </p:pic>
      <p:pic>
        <p:nvPicPr>
          <p:cNvPr id="8" name="그림 7">
            <a:extLst>
              <a:ext uri="{FF2B5EF4-FFF2-40B4-BE49-F238E27FC236}">
                <a16:creationId xmlns:a16="http://schemas.microsoft.com/office/drawing/2014/main" id="{94697B0C-7DCB-4616-A41E-1D4943D3FCFF}"/>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17623"/>
          <a:stretch/>
        </p:blipFill>
        <p:spPr>
          <a:xfrm flipH="1">
            <a:off x="10191273" y="1524395"/>
            <a:ext cx="2000727" cy="2553586"/>
          </a:xfrm>
          <a:prstGeom prst="rect">
            <a:avLst/>
          </a:prstGeom>
        </p:spPr>
      </p:pic>
      <p:pic>
        <p:nvPicPr>
          <p:cNvPr id="9" name="그림 8">
            <a:extLst>
              <a:ext uri="{FF2B5EF4-FFF2-40B4-BE49-F238E27FC236}">
                <a16:creationId xmlns:a16="http://schemas.microsoft.com/office/drawing/2014/main" id="{1814C3C9-F293-46AC-8074-0E5CC441F6C1}"/>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flipV="1">
            <a:off x="-9540" y="1218301"/>
            <a:ext cx="2764851" cy="1703595"/>
          </a:xfrm>
          <a:prstGeom prst="rect">
            <a:avLst/>
          </a:prstGeom>
        </p:spPr>
      </p:pic>
      <p:pic>
        <p:nvPicPr>
          <p:cNvPr id="10" name="그림 9">
            <a:extLst>
              <a:ext uri="{FF2B5EF4-FFF2-40B4-BE49-F238E27FC236}">
                <a16:creationId xmlns:a16="http://schemas.microsoft.com/office/drawing/2014/main" id="{E2B1080E-217C-4DA5-B341-22D54C07B2E3}"/>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b="50000"/>
          <a:stretch/>
        </p:blipFill>
        <p:spPr>
          <a:xfrm>
            <a:off x="0" y="6040267"/>
            <a:ext cx="1619111" cy="817733"/>
          </a:xfrm>
          <a:prstGeom prst="rect">
            <a:avLst/>
          </a:prstGeom>
        </p:spPr>
      </p:pic>
      <p:sp>
        <p:nvSpPr>
          <p:cNvPr id="11" name="그림 개체 틀 4">
            <a:extLst>
              <a:ext uri="{FF2B5EF4-FFF2-40B4-BE49-F238E27FC236}">
                <a16:creationId xmlns:a16="http://schemas.microsoft.com/office/drawing/2014/main" id="{018BC0BD-E3E1-4D72-8F79-25801D0AD2BB}"/>
              </a:ext>
            </a:extLst>
          </p:cNvPr>
          <p:cNvSpPr>
            <a:spLocks noGrp="1"/>
          </p:cNvSpPr>
          <p:nvPr>
            <p:ph type="pic" sz="quarter" idx="15" hasCustomPrompt="1"/>
          </p:nvPr>
        </p:nvSpPr>
        <p:spPr>
          <a:xfrm>
            <a:off x="0" y="0"/>
            <a:ext cx="12192000" cy="2070099"/>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a:lvl1pPr>
          </a:lstStyle>
          <a:p>
            <a:r>
              <a:rPr lang="en-US" altLang="ko-KR" dirty="0"/>
              <a:t>Click icon to add picture</a:t>
            </a:r>
            <a:endParaRPr lang="ko-KR" altLang="en-US" dirty="0"/>
          </a:p>
        </p:txBody>
      </p:sp>
    </p:spTree>
    <p:extLst>
      <p:ext uri="{BB962C8B-B14F-4D97-AF65-F5344CB8AC3E}">
        <p14:creationId xmlns:p14="http://schemas.microsoft.com/office/powerpoint/2010/main" val="246265820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1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E4F9A673-1DE2-49CE-8B15-9FAA60BF7211}"/>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8993" b="13391"/>
          <a:stretch/>
        </p:blipFill>
        <p:spPr>
          <a:xfrm flipH="1">
            <a:off x="9272810" y="3933663"/>
            <a:ext cx="2919191" cy="2924338"/>
          </a:xfrm>
          <a:prstGeom prst="rect">
            <a:avLst/>
          </a:prstGeom>
        </p:spPr>
      </p:pic>
      <p:pic>
        <p:nvPicPr>
          <p:cNvPr id="8" name="그림 7">
            <a:extLst>
              <a:ext uri="{FF2B5EF4-FFF2-40B4-BE49-F238E27FC236}">
                <a16:creationId xmlns:a16="http://schemas.microsoft.com/office/drawing/2014/main" id="{EB13D1AF-2DC5-45CA-B27C-D3EB5C0FF9AE}"/>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r="8865" b="21882"/>
          <a:stretch/>
        </p:blipFill>
        <p:spPr>
          <a:xfrm rot="16200000" flipH="1" flipV="1">
            <a:off x="-151587" y="4258729"/>
            <a:ext cx="2750859" cy="2447684"/>
          </a:xfrm>
          <a:prstGeom prst="rect">
            <a:avLst/>
          </a:prstGeom>
        </p:spPr>
      </p:pic>
    </p:spTree>
    <p:extLst>
      <p:ext uri="{BB962C8B-B14F-4D97-AF65-F5344CB8AC3E}">
        <p14:creationId xmlns:p14="http://schemas.microsoft.com/office/powerpoint/2010/main" val="41137798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2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525ACAF2-1C5A-44EA-A401-496ADEF44FD2}"/>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17255" r="6866"/>
          <a:stretch/>
        </p:blipFill>
        <p:spPr>
          <a:xfrm flipH="1" flipV="1">
            <a:off x="-1" y="4729460"/>
            <a:ext cx="2880281" cy="2128541"/>
          </a:xfrm>
          <a:prstGeom prst="rect">
            <a:avLst/>
          </a:prstGeom>
        </p:spPr>
      </p:pic>
      <p:pic>
        <p:nvPicPr>
          <p:cNvPr id="8" name="그림 7">
            <a:extLst>
              <a:ext uri="{FF2B5EF4-FFF2-40B4-BE49-F238E27FC236}">
                <a16:creationId xmlns:a16="http://schemas.microsoft.com/office/drawing/2014/main" id="{8D11F4FB-E576-4D46-8364-9FF03F443608}"/>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13906" t="18480"/>
          <a:stretch/>
        </p:blipFill>
        <p:spPr>
          <a:xfrm flipH="1" flipV="1">
            <a:off x="9831896" y="4508433"/>
            <a:ext cx="2360101" cy="2349567"/>
          </a:xfrm>
          <a:prstGeom prst="rect">
            <a:avLst/>
          </a:prstGeom>
        </p:spPr>
      </p:pic>
    </p:spTree>
    <p:extLst>
      <p:ext uri="{BB962C8B-B14F-4D97-AF65-F5344CB8AC3E}">
        <p14:creationId xmlns:p14="http://schemas.microsoft.com/office/powerpoint/2010/main" val="3544879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sp>
        <p:nvSpPr>
          <p:cNvPr id="14" name="그림 개체 틀 4">
            <a:extLst>
              <a:ext uri="{FF2B5EF4-FFF2-40B4-BE49-F238E27FC236}">
                <a16:creationId xmlns:a16="http://schemas.microsoft.com/office/drawing/2014/main" id="{14AF9409-6099-458E-B438-0C28FF5DCBB6}"/>
              </a:ext>
            </a:extLst>
          </p:cNvPr>
          <p:cNvSpPr>
            <a:spLocks noGrp="1"/>
          </p:cNvSpPr>
          <p:nvPr>
            <p:ph type="pic" sz="quarter" idx="10" hasCustomPrompt="1"/>
          </p:nvPr>
        </p:nvSpPr>
        <p:spPr>
          <a:xfrm>
            <a:off x="1008357" y="1673692"/>
            <a:ext cx="4857162" cy="2247122"/>
          </a:xfrm>
          <a:prstGeom prst="rect">
            <a:avLst/>
          </a:prstGeom>
          <a:pattFill prst="pct10">
            <a:fgClr>
              <a:schemeClr val="bg1">
                <a:lumMod val="75000"/>
              </a:schemeClr>
            </a:fgClr>
            <a:bgClr>
              <a:schemeClr val="bg1">
                <a:lumMod val="95000"/>
              </a:schemeClr>
            </a:bgClr>
          </a:pattFill>
        </p:spPr>
        <p:txBody>
          <a:bodyPr bIns="432000" anchor="b" anchorCtr="1"/>
          <a:lstStyle>
            <a:lvl1pPr marL="0" marR="0" indent="0" algn="ctr" defTabSz="914400" rtl="0" eaLnBrk="1" fontAlgn="auto" latinLnBrk="1" hangingPunct="1">
              <a:lnSpc>
                <a:spcPct val="90000"/>
              </a:lnSpc>
              <a:spcBef>
                <a:spcPts val="1000"/>
              </a:spcBef>
              <a:spcAft>
                <a:spcPts val="0"/>
              </a:spcAft>
              <a:buClrTx/>
              <a:buSzTx/>
              <a:buFont typeface="Arial" panose="020B0604020202020204" pitchFamily="34" charset="0"/>
              <a:buNone/>
              <a:tabLst/>
              <a:defRPr sz="16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dirty="0"/>
              <a:t>Click icon to add picture</a:t>
            </a:r>
            <a:endParaRPr lang="ko-KR" altLang="en-US" dirty="0"/>
          </a:p>
        </p:txBody>
      </p:sp>
      <p:sp>
        <p:nvSpPr>
          <p:cNvPr id="16" name="그림 개체 틀 4">
            <a:extLst>
              <a:ext uri="{FF2B5EF4-FFF2-40B4-BE49-F238E27FC236}">
                <a16:creationId xmlns:a16="http://schemas.microsoft.com/office/drawing/2014/main" id="{CAEF6C42-9DE8-4D45-84A8-B3A380D06A58}"/>
              </a:ext>
            </a:extLst>
          </p:cNvPr>
          <p:cNvSpPr>
            <a:spLocks noGrp="1"/>
          </p:cNvSpPr>
          <p:nvPr>
            <p:ph type="pic" sz="quarter" idx="11" hasCustomPrompt="1"/>
          </p:nvPr>
        </p:nvSpPr>
        <p:spPr>
          <a:xfrm>
            <a:off x="6339183" y="1673692"/>
            <a:ext cx="4857162" cy="2247122"/>
          </a:xfrm>
          <a:prstGeom prst="rect">
            <a:avLst/>
          </a:prstGeom>
          <a:pattFill prst="pct10">
            <a:fgClr>
              <a:schemeClr val="bg1">
                <a:lumMod val="75000"/>
              </a:schemeClr>
            </a:fgClr>
            <a:bgClr>
              <a:schemeClr val="bg1">
                <a:lumMod val="95000"/>
              </a:schemeClr>
            </a:bgClr>
          </a:pattFill>
        </p:spPr>
        <p:txBody>
          <a:bodyPr bIns="432000" anchor="b" anchorCtr="1"/>
          <a:lstStyle>
            <a:lvl1pPr marL="0" marR="0" indent="0" algn="ctr" defTabSz="914400" rtl="0" eaLnBrk="1" fontAlgn="auto" latinLnBrk="1" hangingPunct="1">
              <a:lnSpc>
                <a:spcPct val="90000"/>
              </a:lnSpc>
              <a:spcBef>
                <a:spcPts val="1000"/>
              </a:spcBef>
              <a:spcAft>
                <a:spcPts val="0"/>
              </a:spcAft>
              <a:buClrTx/>
              <a:buSzTx/>
              <a:buFont typeface="Arial" panose="020B0604020202020204" pitchFamily="34" charset="0"/>
              <a:buNone/>
              <a:tabLst/>
              <a:defRPr sz="16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dirty="0"/>
              <a:t>Click icon to add picture</a:t>
            </a:r>
            <a:endParaRPr lang="ko-KR" altLang="en-US" dirty="0"/>
          </a:p>
        </p:txBody>
      </p:sp>
      <p:pic>
        <p:nvPicPr>
          <p:cNvPr id="7" name="그림 6">
            <a:extLst>
              <a:ext uri="{FF2B5EF4-FFF2-40B4-BE49-F238E27FC236}">
                <a16:creationId xmlns:a16="http://schemas.microsoft.com/office/drawing/2014/main" id="{9EAE0C75-D6FC-483B-8802-848EDBE50FAF}"/>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63968" b="56099"/>
          <a:stretch/>
        </p:blipFill>
        <p:spPr>
          <a:xfrm flipH="1">
            <a:off x="10975391" y="5375683"/>
            <a:ext cx="1216610" cy="1482318"/>
          </a:xfrm>
          <a:prstGeom prst="rect">
            <a:avLst/>
          </a:prstGeom>
        </p:spPr>
      </p:pic>
      <p:pic>
        <p:nvPicPr>
          <p:cNvPr id="8" name="그림 7">
            <a:extLst>
              <a:ext uri="{FF2B5EF4-FFF2-40B4-BE49-F238E27FC236}">
                <a16:creationId xmlns:a16="http://schemas.microsoft.com/office/drawing/2014/main" id="{CF382A3F-0FEC-4E9B-A3B3-F6222D4F71C2}"/>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17514" r="37380" b="58333"/>
          <a:stretch/>
        </p:blipFill>
        <p:spPr>
          <a:xfrm flipH="1">
            <a:off x="9272810" y="6261099"/>
            <a:ext cx="1655856" cy="596901"/>
          </a:xfrm>
          <a:prstGeom prst="rect">
            <a:avLst/>
          </a:prstGeom>
        </p:spPr>
      </p:pic>
      <p:pic>
        <p:nvPicPr>
          <p:cNvPr id="9" name="그림 8">
            <a:extLst>
              <a:ext uri="{FF2B5EF4-FFF2-40B4-BE49-F238E27FC236}">
                <a16:creationId xmlns:a16="http://schemas.microsoft.com/office/drawing/2014/main" id="{D3A1D31C-E832-4AAB-9750-65930A52DD1A}"/>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35227" r="51152" b="5136"/>
          <a:stretch/>
        </p:blipFill>
        <p:spPr>
          <a:xfrm flipH="1">
            <a:off x="0" y="4844373"/>
            <a:ext cx="1649332" cy="2013627"/>
          </a:xfrm>
          <a:prstGeom prst="rect">
            <a:avLst/>
          </a:prstGeom>
        </p:spPr>
      </p:pic>
      <p:pic>
        <p:nvPicPr>
          <p:cNvPr id="10" name="그림 9">
            <a:extLst>
              <a:ext uri="{FF2B5EF4-FFF2-40B4-BE49-F238E27FC236}">
                <a16:creationId xmlns:a16="http://schemas.microsoft.com/office/drawing/2014/main" id="{302577B8-5002-4D81-A300-AFE651698674}"/>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82705"/>
          <a:stretch/>
        </p:blipFill>
        <p:spPr>
          <a:xfrm flipH="1" flipV="1">
            <a:off x="1263336" y="6430592"/>
            <a:ext cx="2644290" cy="427408"/>
          </a:xfrm>
          <a:prstGeom prst="rect">
            <a:avLst/>
          </a:prstGeom>
        </p:spPr>
      </p:pic>
    </p:spTree>
    <p:extLst>
      <p:ext uri="{BB962C8B-B14F-4D97-AF65-F5344CB8AC3E}">
        <p14:creationId xmlns:p14="http://schemas.microsoft.com/office/powerpoint/2010/main" val="22809681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4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sp>
        <p:nvSpPr>
          <p:cNvPr id="14" name="그림 개체 틀 4">
            <a:extLst>
              <a:ext uri="{FF2B5EF4-FFF2-40B4-BE49-F238E27FC236}">
                <a16:creationId xmlns:a16="http://schemas.microsoft.com/office/drawing/2014/main" id="{E784B942-B8DE-4F20-8964-5B36B208045E}"/>
              </a:ext>
            </a:extLst>
          </p:cNvPr>
          <p:cNvSpPr>
            <a:spLocks noGrp="1" noChangeAspect="1"/>
          </p:cNvSpPr>
          <p:nvPr>
            <p:ph type="pic" sz="quarter" idx="10" hasCustomPrompt="1"/>
          </p:nvPr>
        </p:nvSpPr>
        <p:spPr>
          <a:xfrm>
            <a:off x="1415969" y="1376781"/>
            <a:ext cx="2253600" cy="2253600"/>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b="0"/>
            </a:lvl1pPr>
          </a:lstStyle>
          <a:p>
            <a:r>
              <a:rPr lang="en-US" altLang="ko-KR" dirty="0"/>
              <a:t>Click icon to add picture</a:t>
            </a:r>
            <a:endParaRPr lang="ko-KR" altLang="en-US" dirty="0"/>
          </a:p>
        </p:txBody>
      </p:sp>
      <p:sp>
        <p:nvSpPr>
          <p:cNvPr id="15" name="그림 개체 틀 4">
            <a:extLst>
              <a:ext uri="{FF2B5EF4-FFF2-40B4-BE49-F238E27FC236}">
                <a16:creationId xmlns:a16="http://schemas.microsoft.com/office/drawing/2014/main" id="{259780C3-E4C3-4630-9E1C-E416BEEF6D02}"/>
              </a:ext>
            </a:extLst>
          </p:cNvPr>
          <p:cNvSpPr>
            <a:spLocks noGrp="1" noChangeAspect="1"/>
          </p:cNvSpPr>
          <p:nvPr>
            <p:ph type="pic" sz="quarter" idx="11" hasCustomPrompt="1"/>
          </p:nvPr>
        </p:nvSpPr>
        <p:spPr>
          <a:xfrm>
            <a:off x="6356810" y="1376781"/>
            <a:ext cx="2253600" cy="2253600"/>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b="0"/>
            </a:lvl1pPr>
          </a:lstStyle>
          <a:p>
            <a:r>
              <a:rPr lang="en-US" altLang="ko-KR" dirty="0"/>
              <a:t>Click icon to add picture</a:t>
            </a:r>
            <a:endParaRPr lang="ko-KR" altLang="en-US" dirty="0"/>
          </a:p>
        </p:txBody>
      </p:sp>
      <p:sp>
        <p:nvSpPr>
          <p:cNvPr id="16" name="그림 개체 틀 4">
            <a:extLst>
              <a:ext uri="{FF2B5EF4-FFF2-40B4-BE49-F238E27FC236}">
                <a16:creationId xmlns:a16="http://schemas.microsoft.com/office/drawing/2014/main" id="{E6E31677-1BDB-47BA-A9C7-8D125667257B}"/>
              </a:ext>
            </a:extLst>
          </p:cNvPr>
          <p:cNvSpPr>
            <a:spLocks noGrp="1" noChangeAspect="1"/>
          </p:cNvSpPr>
          <p:nvPr>
            <p:ph type="pic" sz="quarter" idx="12" hasCustomPrompt="1"/>
          </p:nvPr>
        </p:nvSpPr>
        <p:spPr>
          <a:xfrm>
            <a:off x="3886183" y="3847582"/>
            <a:ext cx="2253600" cy="2253600"/>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b="0"/>
            </a:lvl1pPr>
          </a:lstStyle>
          <a:p>
            <a:r>
              <a:rPr lang="en-US" altLang="ko-KR" dirty="0"/>
              <a:t>Click icon to add picture</a:t>
            </a:r>
            <a:endParaRPr lang="ko-KR" altLang="en-US" dirty="0"/>
          </a:p>
        </p:txBody>
      </p:sp>
      <p:sp>
        <p:nvSpPr>
          <p:cNvPr id="18" name="그림 개체 틀 4">
            <a:extLst>
              <a:ext uri="{FF2B5EF4-FFF2-40B4-BE49-F238E27FC236}">
                <a16:creationId xmlns:a16="http://schemas.microsoft.com/office/drawing/2014/main" id="{407E8A7C-305C-4F6D-A129-0531226A5E4F}"/>
              </a:ext>
            </a:extLst>
          </p:cNvPr>
          <p:cNvSpPr>
            <a:spLocks noGrp="1" noChangeAspect="1"/>
          </p:cNvSpPr>
          <p:nvPr>
            <p:ph type="pic" sz="quarter" idx="13" hasCustomPrompt="1"/>
          </p:nvPr>
        </p:nvSpPr>
        <p:spPr>
          <a:xfrm>
            <a:off x="8827024" y="3847582"/>
            <a:ext cx="2253600" cy="2253600"/>
          </a:xfrm>
          <a:prstGeom prst="rect">
            <a:avLst/>
          </a:prstGeom>
          <a:pattFill prst="pct10">
            <a:fgClr>
              <a:schemeClr val="bg1">
                <a:lumMod val="75000"/>
              </a:schemeClr>
            </a:fgClr>
            <a:bgClr>
              <a:schemeClr val="bg1">
                <a:lumMod val="95000"/>
              </a:schemeClr>
            </a:bgClr>
          </a:pattFill>
        </p:spPr>
        <p:txBody>
          <a:bodyPr tIns="828000" anchor="ctr" anchorCtr="1"/>
          <a:lstStyle>
            <a:lvl1pPr marL="0" indent="0">
              <a:buNone/>
              <a:defRPr sz="1400" b="0"/>
            </a:lvl1pPr>
          </a:lstStyle>
          <a:p>
            <a:r>
              <a:rPr lang="en-US" altLang="ko-KR" dirty="0"/>
              <a:t>Click icon to add picture</a:t>
            </a:r>
            <a:endParaRPr lang="ko-KR" altLang="en-US" dirty="0"/>
          </a:p>
        </p:txBody>
      </p:sp>
      <p:pic>
        <p:nvPicPr>
          <p:cNvPr id="9" name="그림 8">
            <a:extLst>
              <a:ext uri="{FF2B5EF4-FFF2-40B4-BE49-F238E27FC236}">
                <a16:creationId xmlns:a16="http://schemas.microsoft.com/office/drawing/2014/main" id="{A127B010-2F02-4648-8DA5-C3619E1BFF26}"/>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37158"/>
          <a:stretch/>
        </p:blipFill>
        <p:spPr>
          <a:xfrm>
            <a:off x="10258850" y="0"/>
            <a:ext cx="1619111" cy="1027761"/>
          </a:xfrm>
          <a:prstGeom prst="rect">
            <a:avLst/>
          </a:prstGeom>
        </p:spPr>
      </p:pic>
      <p:pic>
        <p:nvPicPr>
          <p:cNvPr id="10" name="그림 9">
            <a:extLst>
              <a:ext uri="{FF2B5EF4-FFF2-40B4-BE49-F238E27FC236}">
                <a16:creationId xmlns:a16="http://schemas.microsoft.com/office/drawing/2014/main" id="{52290943-B9B3-4F0F-A6FF-9F1506915770}"/>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r="11031" b="19891"/>
          <a:stretch/>
        </p:blipFill>
        <p:spPr>
          <a:xfrm flipH="1">
            <a:off x="0" y="4347929"/>
            <a:ext cx="2685473" cy="2510071"/>
          </a:xfrm>
          <a:prstGeom prst="rect">
            <a:avLst/>
          </a:prstGeom>
        </p:spPr>
      </p:pic>
    </p:spTree>
    <p:extLst>
      <p:ext uri="{BB962C8B-B14F-4D97-AF65-F5344CB8AC3E}">
        <p14:creationId xmlns:p14="http://schemas.microsoft.com/office/powerpoint/2010/main" val="29822560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5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sp>
        <p:nvSpPr>
          <p:cNvPr id="11" name="그림 개체 틀 11">
            <a:extLst>
              <a:ext uri="{FF2B5EF4-FFF2-40B4-BE49-F238E27FC236}">
                <a16:creationId xmlns:a16="http://schemas.microsoft.com/office/drawing/2014/main" id="{747D6D9E-3786-410F-874A-EFB662D3B9DC}"/>
              </a:ext>
            </a:extLst>
          </p:cNvPr>
          <p:cNvSpPr>
            <a:spLocks noGrp="1"/>
          </p:cNvSpPr>
          <p:nvPr>
            <p:ph type="pic" sz="quarter" idx="10" hasCustomPrompt="1"/>
          </p:nvPr>
        </p:nvSpPr>
        <p:spPr>
          <a:xfrm>
            <a:off x="7784490" y="1011139"/>
            <a:ext cx="2286022" cy="4959999"/>
          </a:xfrm>
          <a:prstGeom prst="roundRect">
            <a:avLst>
              <a:gd name="adj" fmla="val 14137"/>
            </a:avLst>
          </a:prstGeom>
          <a:pattFill prst="pct10">
            <a:fgClr>
              <a:schemeClr val="bg1">
                <a:lumMod val="75000"/>
              </a:schemeClr>
            </a:fgClr>
            <a:bgClr>
              <a:schemeClr val="bg1"/>
            </a:bgClr>
          </a:pattFill>
        </p:spPr>
        <p:txBody>
          <a:bodyPr tIns="1152000" anchor="ctr" anchorCtr="1"/>
          <a:lstStyle>
            <a:lvl1pPr marL="228600" marR="0" indent="-228600" algn="ctr" defTabSz="914400" rtl="0" eaLnBrk="1" fontAlgn="auto" latinLnBrk="1" hangingPunct="1">
              <a:lnSpc>
                <a:spcPct val="90000"/>
              </a:lnSpc>
              <a:spcBef>
                <a:spcPts val="1000"/>
              </a:spcBef>
              <a:spcAft>
                <a:spcPts val="0"/>
              </a:spcAft>
              <a:buClrTx/>
              <a:buSzTx/>
              <a:buFont typeface="Arial" panose="020B0604020202020204" pitchFamily="34" charset="0"/>
              <a:buChar char="•"/>
              <a:tabLst/>
              <a:defRPr sz="1600"/>
            </a:lvl1pPr>
          </a:lstStyle>
          <a:p>
            <a:pPr marL="228600" marR="0" lvl="0" indent="-228600" algn="l" defTabSz="914400" rtl="0" eaLnBrk="1" fontAlgn="auto" latinLnBrk="1" hangingPunct="1">
              <a:lnSpc>
                <a:spcPct val="90000"/>
              </a:lnSpc>
              <a:spcBef>
                <a:spcPts val="1000"/>
              </a:spcBef>
              <a:spcAft>
                <a:spcPts val="0"/>
              </a:spcAft>
              <a:buClrTx/>
              <a:buSzTx/>
              <a:buFont typeface="Arial" panose="020B0604020202020204" pitchFamily="34" charset="0"/>
              <a:buChar char="•"/>
              <a:tabLst/>
              <a:defRPr/>
            </a:pPr>
            <a:r>
              <a:rPr lang="en-US" altLang="ko-KR" dirty="0"/>
              <a:t>Click icon to add picture</a:t>
            </a:r>
            <a:endParaRPr lang="ko-KR" altLang="en-US" dirty="0"/>
          </a:p>
        </p:txBody>
      </p:sp>
      <p:pic>
        <p:nvPicPr>
          <p:cNvPr id="8" name="그림 7">
            <a:extLst>
              <a:ext uri="{FF2B5EF4-FFF2-40B4-BE49-F238E27FC236}">
                <a16:creationId xmlns:a16="http://schemas.microsoft.com/office/drawing/2014/main" id="{B5384981-9986-4A9B-9768-DF02DC2D3C33}"/>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b="6572"/>
          <a:stretch/>
        </p:blipFill>
        <p:spPr>
          <a:xfrm flipV="1">
            <a:off x="10061413" y="0"/>
            <a:ext cx="2130587" cy="2658021"/>
          </a:xfrm>
          <a:prstGeom prst="rect">
            <a:avLst/>
          </a:prstGeom>
        </p:spPr>
      </p:pic>
      <p:pic>
        <p:nvPicPr>
          <p:cNvPr id="7" name="그림 6">
            <a:extLst>
              <a:ext uri="{FF2B5EF4-FFF2-40B4-BE49-F238E27FC236}">
                <a16:creationId xmlns:a16="http://schemas.microsoft.com/office/drawing/2014/main" id="{063B2252-899A-4935-B1F2-704DFDA25B26}"/>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62141" t="1" r="5136" b="53359"/>
          <a:stretch/>
        </p:blipFill>
        <p:spPr>
          <a:xfrm flipH="1" flipV="1">
            <a:off x="0" y="5428114"/>
            <a:ext cx="1003224" cy="1429885"/>
          </a:xfrm>
          <a:prstGeom prst="rect">
            <a:avLst/>
          </a:prstGeom>
        </p:spPr>
      </p:pic>
      <p:pic>
        <p:nvPicPr>
          <p:cNvPr id="9" name="그림 8">
            <a:extLst>
              <a:ext uri="{FF2B5EF4-FFF2-40B4-BE49-F238E27FC236}">
                <a16:creationId xmlns:a16="http://schemas.microsoft.com/office/drawing/2014/main" id="{DADD9F4E-8890-40AB-8281-B039D4EF55FF}"/>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79701" r="48151"/>
          <a:stretch/>
        </p:blipFill>
        <p:spPr>
          <a:xfrm flipV="1">
            <a:off x="1504224" y="6235679"/>
            <a:ext cx="1589572" cy="622321"/>
          </a:xfrm>
          <a:prstGeom prst="rect">
            <a:avLst/>
          </a:prstGeom>
        </p:spPr>
      </p:pic>
      <p:pic>
        <p:nvPicPr>
          <p:cNvPr id="10" name="그림 9">
            <a:extLst>
              <a:ext uri="{FF2B5EF4-FFF2-40B4-BE49-F238E27FC236}">
                <a16:creationId xmlns:a16="http://schemas.microsoft.com/office/drawing/2014/main" id="{C76B1BB1-274E-435B-8B88-D9E4B6594261}"/>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l="33917" t="26972" b="13391"/>
          <a:stretch/>
        </p:blipFill>
        <p:spPr>
          <a:xfrm flipH="1">
            <a:off x="10267345" y="5029670"/>
            <a:ext cx="1924655" cy="1828330"/>
          </a:xfrm>
          <a:prstGeom prst="rect">
            <a:avLst/>
          </a:prstGeom>
        </p:spPr>
      </p:pic>
      <p:pic>
        <p:nvPicPr>
          <p:cNvPr id="13" name="그림 12">
            <a:extLst>
              <a:ext uri="{FF2B5EF4-FFF2-40B4-BE49-F238E27FC236}">
                <a16:creationId xmlns:a16="http://schemas.microsoft.com/office/drawing/2014/main" id="{D94E9696-D530-4466-97EB-85B89AA82DFC}"/>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l="63505" t="22625" b="38575"/>
          <a:stretch/>
        </p:blipFill>
        <p:spPr>
          <a:xfrm flipH="1">
            <a:off x="1" y="0"/>
            <a:ext cx="876231" cy="870615"/>
          </a:xfrm>
          <a:prstGeom prst="rect">
            <a:avLst/>
          </a:prstGeom>
        </p:spPr>
      </p:pic>
      <p:pic>
        <p:nvPicPr>
          <p:cNvPr id="14" name="그림 13">
            <a:extLst>
              <a:ext uri="{FF2B5EF4-FFF2-40B4-BE49-F238E27FC236}">
                <a16:creationId xmlns:a16="http://schemas.microsoft.com/office/drawing/2014/main" id="{BB6B9AC0-5C5D-4340-8817-F8E6DC1D89FF}"/>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t="22626" r="69634" b="41401"/>
          <a:stretch/>
        </p:blipFill>
        <p:spPr>
          <a:xfrm flipH="1">
            <a:off x="1671893" y="0"/>
            <a:ext cx="729066" cy="807193"/>
          </a:xfrm>
          <a:prstGeom prst="rect">
            <a:avLst/>
          </a:prstGeom>
        </p:spPr>
      </p:pic>
      <p:pic>
        <p:nvPicPr>
          <p:cNvPr id="15" name="그림 14">
            <a:extLst>
              <a:ext uri="{FF2B5EF4-FFF2-40B4-BE49-F238E27FC236}">
                <a16:creationId xmlns:a16="http://schemas.microsoft.com/office/drawing/2014/main" id="{D61513D0-637D-4734-9CB7-F5FFD55516DC}"/>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l="42853" t="22626" r="36495" b="52193"/>
          <a:stretch/>
        </p:blipFill>
        <p:spPr>
          <a:xfrm flipH="1">
            <a:off x="876231" y="0"/>
            <a:ext cx="495847" cy="565035"/>
          </a:xfrm>
          <a:prstGeom prst="rect">
            <a:avLst/>
          </a:prstGeom>
        </p:spPr>
      </p:pic>
    </p:spTree>
    <p:extLst>
      <p:ext uri="{BB962C8B-B14F-4D97-AF65-F5344CB8AC3E}">
        <p14:creationId xmlns:p14="http://schemas.microsoft.com/office/powerpoint/2010/main" val="35312469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PPTMON title">
    <p:spTree>
      <p:nvGrpSpPr>
        <p:cNvPr id="1" name=""/>
        <p:cNvGrpSpPr/>
        <p:nvPr/>
      </p:nvGrpSpPr>
      <p:grpSpPr>
        <a:xfrm>
          <a:off x="0" y="0"/>
          <a:ext cx="0" cy="0"/>
          <a:chOff x="0" y="0"/>
          <a:chExt cx="0" cy="0"/>
        </a:xfrm>
      </p:grpSpPr>
      <p:pic>
        <p:nvPicPr>
          <p:cNvPr id="30" name="Graphic 3">
            <a:hlinkClick r:id="rId2"/>
            <a:extLst>
              <a:ext uri="{FF2B5EF4-FFF2-40B4-BE49-F238E27FC236}">
                <a16:creationId xmlns:a16="http://schemas.microsoft.com/office/drawing/2014/main" id="{7410A3CC-9C13-4B3D-9B96-7C134D51C22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34" name="TextBox 33">
            <a:hlinkClick r:id="rId5"/>
            <a:extLst>
              <a:ext uri="{FF2B5EF4-FFF2-40B4-BE49-F238E27FC236}">
                <a16:creationId xmlns:a16="http://schemas.microsoft.com/office/drawing/2014/main" id="{3FB34D19-567C-4243-AC6A-8D9777E628C7}"/>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5" name="그림 4">
            <a:extLst>
              <a:ext uri="{FF2B5EF4-FFF2-40B4-BE49-F238E27FC236}">
                <a16:creationId xmlns:a16="http://schemas.microsoft.com/office/drawing/2014/main" id="{BE198EC7-48B1-44DD-99D8-E088FCF1D9E6}"/>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b="22813"/>
          <a:stretch/>
        </p:blipFill>
        <p:spPr>
          <a:xfrm>
            <a:off x="0" y="5328245"/>
            <a:ext cx="3216528" cy="1529756"/>
          </a:xfrm>
          <a:prstGeom prst="rect">
            <a:avLst/>
          </a:prstGeom>
        </p:spPr>
      </p:pic>
      <p:pic>
        <p:nvPicPr>
          <p:cNvPr id="6" name="그림 5">
            <a:extLst>
              <a:ext uri="{FF2B5EF4-FFF2-40B4-BE49-F238E27FC236}">
                <a16:creationId xmlns:a16="http://schemas.microsoft.com/office/drawing/2014/main" id="{89517DA2-0CB6-48D4-9443-D0524132E627}"/>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r="4095" b="7201"/>
          <a:stretch/>
        </p:blipFill>
        <p:spPr>
          <a:xfrm>
            <a:off x="8424749" y="3231095"/>
            <a:ext cx="3767251" cy="3645203"/>
          </a:xfrm>
          <a:prstGeom prst="rect">
            <a:avLst/>
          </a:prstGeom>
        </p:spPr>
      </p:pic>
      <p:pic>
        <p:nvPicPr>
          <p:cNvPr id="7" name="그림 6">
            <a:extLst>
              <a:ext uri="{FF2B5EF4-FFF2-40B4-BE49-F238E27FC236}">
                <a16:creationId xmlns:a16="http://schemas.microsoft.com/office/drawing/2014/main" id="{BAE69231-ECB6-419F-B24A-0F0E4BB8851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flipH="1">
            <a:off x="10086783" y="212996"/>
            <a:ext cx="1883615" cy="1902641"/>
          </a:xfrm>
          <a:prstGeom prst="rect">
            <a:avLst/>
          </a:prstGeom>
        </p:spPr>
      </p:pic>
      <p:pic>
        <p:nvPicPr>
          <p:cNvPr id="9" name="그림 8">
            <a:extLst>
              <a:ext uri="{FF2B5EF4-FFF2-40B4-BE49-F238E27FC236}">
                <a16:creationId xmlns:a16="http://schemas.microsoft.com/office/drawing/2014/main" id="{A28F865A-4042-441F-9DEA-FBBC820CBC0E}"/>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r="2351" b="21134"/>
          <a:stretch/>
        </p:blipFill>
        <p:spPr>
          <a:xfrm rot="5400000" flipH="1">
            <a:off x="-277089" y="277086"/>
            <a:ext cx="3429001" cy="2874826"/>
          </a:xfrm>
          <a:prstGeom prst="rect">
            <a:avLst/>
          </a:prstGeom>
        </p:spPr>
      </p:pic>
    </p:spTree>
    <p:extLst>
      <p:ext uri="{BB962C8B-B14F-4D97-AF65-F5344CB8AC3E}">
        <p14:creationId xmlns:p14="http://schemas.microsoft.com/office/powerpoint/2010/main" val="824005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6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1F71E622-26FF-44D9-88E3-F2F08A54FCA4}"/>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53887"/>
          <a:stretch/>
        </p:blipFill>
        <p:spPr>
          <a:xfrm flipH="1">
            <a:off x="-1" y="0"/>
            <a:ext cx="2765011" cy="1060567"/>
          </a:xfrm>
          <a:prstGeom prst="rect">
            <a:avLst/>
          </a:prstGeom>
        </p:spPr>
      </p:pic>
      <p:pic>
        <p:nvPicPr>
          <p:cNvPr id="8" name="그림 7">
            <a:extLst>
              <a:ext uri="{FF2B5EF4-FFF2-40B4-BE49-F238E27FC236}">
                <a16:creationId xmlns:a16="http://schemas.microsoft.com/office/drawing/2014/main" id="{5A334158-8C69-411D-B7B7-8DBA5C2E9BEE}"/>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b="16335"/>
          <a:stretch/>
        </p:blipFill>
        <p:spPr>
          <a:xfrm flipH="1">
            <a:off x="9720029" y="5583677"/>
            <a:ext cx="2471971" cy="1274323"/>
          </a:xfrm>
          <a:prstGeom prst="rect">
            <a:avLst/>
          </a:prstGeom>
        </p:spPr>
      </p:pic>
      <p:pic>
        <p:nvPicPr>
          <p:cNvPr id="9" name="그림 8">
            <a:extLst>
              <a:ext uri="{FF2B5EF4-FFF2-40B4-BE49-F238E27FC236}">
                <a16:creationId xmlns:a16="http://schemas.microsoft.com/office/drawing/2014/main" id="{AF510BB3-291D-47D1-85CE-D87887BF0E19}"/>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t="27469"/>
          <a:stretch/>
        </p:blipFill>
        <p:spPr>
          <a:xfrm flipH="1">
            <a:off x="10744401" y="0"/>
            <a:ext cx="1447599" cy="1060567"/>
          </a:xfrm>
          <a:prstGeom prst="rect">
            <a:avLst/>
          </a:prstGeom>
        </p:spPr>
      </p:pic>
      <p:pic>
        <p:nvPicPr>
          <p:cNvPr id="11" name="그림 10">
            <a:extLst>
              <a:ext uri="{FF2B5EF4-FFF2-40B4-BE49-F238E27FC236}">
                <a16:creationId xmlns:a16="http://schemas.microsoft.com/office/drawing/2014/main" id="{F0C457D5-8A56-46CA-9415-8119B11F987E}"/>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r="13216" b="11261"/>
          <a:stretch/>
        </p:blipFill>
        <p:spPr>
          <a:xfrm flipH="1">
            <a:off x="-1" y="4897295"/>
            <a:ext cx="2051746" cy="1960705"/>
          </a:xfrm>
          <a:prstGeom prst="rect">
            <a:avLst/>
          </a:prstGeom>
        </p:spPr>
      </p:pic>
      <p:sp>
        <p:nvSpPr>
          <p:cNvPr id="10" name="그림 개체 틀 5">
            <a:extLst>
              <a:ext uri="{FF2B5EF4-FFF2-40B4-BE49-F238E27FC236}">
                <a16:creationId xmlns:a16="http://schemas.microsoft.com/office/drawing/2014/main" id="{B4EA51FA-7390-4114-9305-A64E53BA8153}"/>
              </a:ext>
            </a:extLst>
          </p:cNvPr>
          <p:cNvSpPr>
            <a:spLocks noGrp="1"/>
          </p:cNvSpPr>
          <p:nvPr>
            <p:ph type="pic" sz="quarter" idx="10" hasCustomPrompt="1"/>
          </p:nvPr>
        </p:nvSpPr>
        <p:spPr>
          <a:xfrm>
            <a:off x="7125606" y="1087520"/>
            <a:ext cx="3516125" cy="4689863"/>
          </a:xfrm>
          <a:prstGeom prst="roundRect">
            <a:avLst>
              <a:gd name="adj" fmla="val 1370"/>
            </a:avLst>
          </a:prstGeom>
          <a:pattFill prst="pct10">
            <a:fgClr>
              <a:schemeClr val="bg1">
                <a:lumMod val="75000"/>
              </a:schemeClr>
            </a:fgClr>
            <a:bgClr>
              <a:schemeClr val="bg1"/>
            </a:bgClr>
          </a:pattFill>
        </p:spPr>
        <p:txBody>
          <a:bodyPr tIns="1152000" anchor="ctr" anchorCtr="1"/>
          <a:lstStyle>
            <a:lvl1pPr>
              <a:defRPr lang="ko-KR" altLang="en-US" sz="1600" dirty="0"/>
            </a:lvl1pPr>
          </a:lstStyle>
          <a:p>
            <a:pPr marR="0" lvl="0" fontAlgn="auto">
              <a:spcAft>
                <a:spcPts val="0"/>
              </a:spcAft>
              <a:buClrTx/>
              <a:buSzTx/>
              <a:tabLst/>
            </a:pPr>
            <a:r>
              <a:rPr lang="en-US" altLang="ko-KR" dirty="0"/>
              <a:t>Click icon to add picture</a:t>
            </a:r>
            <a:endParaRPr lang="ko-KR" altLang="en-US" dirty="0"/>
          </a:p>
        </p:txBody>
      </p:sp>
    </p:spTree>
    <p:extLst>
      <p:ext uri="{BB962C8B-B14F-4D97-AF65-F5344CB8AC3E}">
        <p14:creationId xmlns:p14="http://schemas.microsoft.com/office/powerpoint/2010/main" val="39860133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7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sp>
        <p:nvSpPr>
          <p:cNvPr id="11" name="그림 개체 틀 8">
            <a:extLst>
              <a:ext uri="{FF2B5EF4-FFF2-40B4-BE49-F238E27FC236}">
                <a16:creationId xmlns:a16="http://schemas.microsoft.com/office/drawing/2014/main" id="{A55ABD4F-5A95-40CD-A48C-20677CF5E26E}"/>
              </a:ext>
            </a:extLst>
          </p:cNvPr>
          <p:cNvSpPr>
            <a:spLocks noGrp="1"/>
          </p:cNvSpPr>
          <p:nvPr>
            <p:ph type="pic" sz="quarter" idx="10" hasCustomPrompt="1"/>
          </p:nvPr>
        </p:nvSpPr>
        <p:spPr>
          <a:xfrm>
            <a:off x="5240532" y="1325444"/>
            <a:ext cx="5209432" cy="3222744"/>
          </a:xfrm>
          <a:prstGeom prst="rect">
            <a:avLst/>
          </a:prstGeom>
          <a:pattFill prst="pct10">
            <a:fgClr>
              <a:schemeClr val="bg1">
                <a:lumMod val="75000"/>
              </a:schemeClr>
            </a:fgClr>
            <a:bgClr>
              <a:schemeClr val="bg1"/>
            </a:bgClr>
          </a:pattFill>
        </p:spPr>
        <p:txBody>
          <a:bodyPr tIns="1152000" anchor="ctr" anchorCtr="1"/>
          <a:lstStyle>
            <a:lvl1pPr>
              <a:defRPr lang="ko-KR" altLang="en-US" sz="1600" dirty="0"/>
            </a:lvl1pPr>
          </a:lstStyle>
          <a:p>
            <a:pPr marR="0" lvl="0" fontAlgn="auto">
              <a:spcAft>
                <a:spcPts val="0"/>
              </a:spcAft>
              <a:buClrTx/>
              <a:buSzTx/>
              <a:tabLst/>
            </a:pPr>
            <a:r>
              <a:rPr lang="en-US" altLang="ko-KR" dirty="0"/>
              <a:t>Click icon to add picture</a:t>
            </a:r>
            <a:endParaRPr lang="ko-KR" altLang="en-US" dirty="0"/>
          </a:p>
        </p:txBody>
      </p:sp>
      <p:pic>
        <p:nvPicPr>
          <p:cNvPr id="7" name="그림 6">
            <a:extLst>
              <a:ext uri="{FF2B5EF4-FFF2-40B4-BE49-F238E27FC236}">
                <a16:creationId xmlns:a16="http://schemas.microsoft.com/office/drawing/2014/main" id="{2938A1D3-FDE3-405D-B7B5-AA0C42F3AC83}"/>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27241" b="53730"/>
          <a:stretch/>
        </p:blipFill>
        <p:spPr>
          <a:xfrm flipH="1" flipV="1">
            <a:off x="-276976" y="-1"/>
            <a:ext cx="2858049" cy="1817525"/>
          </a:xfrm>
          <a:prstGeom prst="rect">
            <a:avLst/>
          </a:prstGeom>
        </p:spPr>
      </p:pic>
      <p:pic>
        <p:nvPicPr>
          <p:cNvPr id="8" name="그림 7">
            <a:extLst>
              <a:ext uri="{FF2B5EF4-FFF2-40B4-BE49-F238E27FC236}">
                <a16:creationId xmlns:a16="http://schemas.microsoft.com/office/drawing/2014/main" id="{C0D362D4-B32E-40F6-B0A6-612398D8FF82}"/>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60823"/>
          <a:stretch/>
        </p:blipFill>
        <p:spPr>
          <a:xfrm flipH="1" flipV="1">
            <a:off x="10149446" y="6112603"/>
            <a:ext cx="1883615" cy="745396"/>
          </a:xfrm>
          <a:prstGeom prst="rect">
            <a:avLst/>
          </a:prstGeom>
        </p:spPr>
      </p:pic>
      <p:pic>
        <p:nvPicPr>
          <p:cNvPr id="9" name="그림 8">
            <a:extLst>
              <a:ext uri="{FF2B5EF4-FFF2-40B4-BE49-F238E27FC236}">
                <a16:creationId xmlns:a16="http://schemas.microsoft.com/office/drawing/2014/main" id="{8402296C-1D35-481E-9CE2-2753E68E702C}"/>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t="36782" r="40244"/>
          <a:stretch/>
        </p:blipFill>
        <p:spPr>
          <a:xfrm flipH="1" flipV="1">
            <a:off x="0" y="5040476"/>
            <a:ext cx="1838246" cy="1817523"/>
          </a:xfrm>
          <a:prstGeom prst="rect">
            <a:avLst/>
          </a:prstGeom>
        </p:spPr>
      </p:pic>
      <p:pic>
        <p:nvPicPr>
          <p:cNvPr id="12" name="그림 11">
            <a:extLst>
              <a:ext uri="{FF2B5EF4-FFF2-40B4-BE49-F238E27FC236}">
                <a16:creationId xmlns:a16="http://schemas.microsoft.com/office/drawing/2014/main" id="{3DDE397A-7E19-46D1-8BF2-BCAD78082E5D}"/>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39703" r="49693" b="12705"/>
          <a:stretch/>
        </p:blipFill>
        <p:spPr>
          <a:xfrm flipH="1" flipV="1">
            <a:off x="10215880" y="-2"/>
            <a:ext cx="1976120" cy="1869440"/>
          </a:xfrm>
          <a:prstGeom prst="rect">
            <a:avLst/>
          </a:prstGeom>
        </p:spPr>
      </p:pic>
    </p:spTree>
    <p:extLst>
      <p:ext uri="{BB962C8B-B14F-4D97-AF65-F5344CB8AC3E}">
        <p14:creationId xmlns:p14="http://schemas.microsoft.com/office/powerpoint/2010/main" val="306960094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8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11" name="Graphic 3">
            <a:hlinkClick r:id="rId2"/>
            <a:extLst>
              <a:ext uri="{FF2B5EF4-FFF2-40B4-BE49-F238E27FC236}">
                <a16:creationId xmlns:a16="http://schemas.microsoft.com/office/drawing/2014/main" id="{70D6FA4B-C10C-4151-90EE-AE342E13C48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12" name="TextBox 11">
            <a:hlinkClick r:id="rId5"/>
            <a:extLst>
              <a:ext uri="{FF2B5EF4-FFF2-40B4-BE49-F238E27FC236}">
                <a16:creationId xmlns:a16="http://schemas.microsoft.com/office/drawing/2014/main" id="{03CDB048-4084-4574-BFA9-EDEF59C2DB10}"/>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CD6EC49E-1FF0-45A9-80F3-FC10791CEEB9}"/>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68138" t="8789"/>
          <a:stretch/>
        </p:blipFill>
        <p:spPr>
          <a:xfrm flipH="1">
            <a:off x="11434867" y="-3"/>
            <a:ext cx="757135" cy="2278889"/>
          </a:xfrm>
          <a:prstGeom prst="rect">
            <a:avLst/>
          </a:prstGeom>
        </p:spPr>
      </p:pic>
      <p:pic>
        <p:nvPicPr>
          <p:cNvPr id="8" name="그림 7">
            <a:extLst>
              <a:ext uri="{FF2B5EF4-FFF2-40B4-BE49-F238E27FC236}">
                <a16:creationId xmlns:a16="http://schemas.microsoft.com/office/drawing/2014/main" id="{0F62966A-D97A-4CB0-8BFF-FFA7A55669F3}"/>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7306" b="18097"/>
          <a:stretch/>
        </p:blipFill>
        <p:spPr>
          <a:xfrm flipH="1">
            <a:off x="9991870" y="4811673"/>
            <a:ext cx="2200132" cy="2046328"/>
          </a:xfrm>
          <a:prstGeom prst="rect">
            <a:avLst/>
          </a:prstGeom>
        </p:spPr>
      </p:pic>
      <p:pic>
        <p:nvPicPr>
          <p:cNvPr id="9" name="그림 8">
            <a:extLst>
              <a:ext uri="{FF2B5EF4-FFF2-40B4-BE49-F238E27FC236}">
                <a16:creationId xmlns:a16="http://schemas.microsoft.com/office/drawing/2014/main" id="{4DBF0A95-A251-4AF5-B085-E6D30589CB89}"/>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r="6451" b="12990"/>
          <a:stretch/>
        </p:blipFill>
        <p:spPr>
          <a:xfrm flipH="1">
            <a:off x="1" y="4840626"/>
            <a:ext cx="2089444" cy="2017374"/>
          </a:xfrm>
          <a:prstGeom prst="rect">
            <a:avLst/>
          </a:prstGeom>
        </p:spPr>
      </p:pic>
      <p:pic>
        <p:nvPicPr>
          <p:cNvPr id="10" name="그림 9">
            <a:extLst>
              <a:ext uri="{FF2B5EF4-FFF2-40B4-BE49-F238E27FC236}">
                <a16:creationId xmlns:a16="http://schemas.microsoft.com/office/drawing/2014/main" id="{4068D08A-17D1-4231-9A51-E127CCB4447F}"/>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r="8055" b="47670"/>
          <a:stretch/>
        </p:blipFill>
        <p:spPr>
          <a:xfrm rot="5400000" flipH="1">
            <a:off x="-191587" y="191585"/>
            <a:ext cx="1596470" cy="1213296"/>
          </a:xfrm>
          <a:prstGeom prst="rect">
            <a:avLst/>
          </a:prstGeom>
        </p:spPr>
      </p:pic>
    </p:spTree>
    <p:extLst>
      <p:ext uri="{BB962C8B-B14F-4D97-AF65-F5344CB8AC3E}">
        <p14:creationId xmlns:p14="http://schemas.microsoft.com/office/powerpoint/2010/main" val="32346094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7116580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PPTMON custom">
    <p:bg>
      <p:bgPr>
        <a:solidFill>
          <a:schemeClr val="bg1"/>
        </a:solidFill>
        <a:effectLst/>
      </p:bgPr>
    </p:bg>
    <p:spTree>
      <p:nvGrpSpPr>
        <p:cNvPr id="1" name=""/>
        <p:cNvGrpSpPr/>
        <p:nvPr/>
      </p:nvGrpSpPr>
      <p:grpSpPr>
        <a:xfrm>
          <a:off x="0" y="0"/>
          <a:ext cx="0" cy="0"/>
          <a:chOff x="0" y="0"/>
          <a:chExt cx="0" cy="0"/>
        </a:xfrm>
      </p:grpSpPr>
      <p:pic>
        <p:nvPicPr>
          <p:cNvPr id="6" name="Graphic 3">
            <a:hlinkClick r:id="rId2"/>
            <a:extLst>
              <a:ext uri="{FF2B5EF4-FFF2-40B4-BE49-F238E27FC236}">
                <a16:creationId xmlns:a16="http://schemas.microsoft.com/office/drawing/2014/main" id="{2410662D-EB78-4EFA-8190-FE978281C224}"/>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7" name="TextBox 6">
            <a:hlinkClick r:id="rId5"/>
            <a:extLst>
              <a:ext uri="{FF2B5EF4-FFF2-40B4-BE49-F238E27FC236}">
                <a16:creationId xmlns:a16="http://schemas.microsoft.com/office/drawing/2014/main" id="{2D425997-4843-4C42-A28A-039ECDF55316}"/>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727800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PPTMON title">
    <p:spTree>
      <p:nvGrpSpPr>
        <p:cNvPr id="1" name=""/>
        <p:cNvGrpSpPr/>
        <p:nvPr/>
      </p:nvGrpSpPr>
      <p:grpSpPr>
        <a:xfrm>
          <a:off x="0" y="0"/>
          <a:ext cx="0" cy="0"/>
          <a:chOff x="0" y="0"/>
          <a:chExt cx="0" cy="0"/>
        </a:xfrm>
      </p:grpSpPr>
      <p:pic>
        <p:nvPicPr>
          <p:cNvPr id="30" name="Graphic 3">
            <a:hlinkClick r:id="rId2"/>
            <a:extLst>
              <a:ext uri="{FF2B5EF4-FFF2-40B4-BE49-F238E27FC236}">
                <a16:creationId xmlns:a16="http://schemas.microsoft.com/office/drawing/2014/main" id="{7410A3CC-9C13-4B3D-9B96-7C134D51C22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34" name="TextBox 33">
            <a:hlinkClick r:id="rId5"/>
            <a:extLst>
              <a:ext uri="{FF2B5EF4-FFF2-40B4-BE49-F238E27FC236}">
                <a16:creationId xmlns:a16="http://schemas.microsoft.com/office/drawing/2014/main" id="{3FB34D19-567C-4243-AC6A-8D9777E628C7}"/>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A963D784-DEDA-4475-A59E-238106FC4739}"/>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9492" b="9402"/>
          <a:stretch/>
        </p:blipFill>
        <p:spPr>
          <a:xfrm flipV="1">
            <a:off x="0" y="0"/>
            <a:ext cx="2293873" cy="1414803"/>
          </a:xfrm>
          <a:prstGeom prst="rect">
            <a:avLst/>
          </a:prstGeom>
        </p:spPr>
      </p:pic>
      <p:pic>
        <p:nvPicPr>
          <p:cNvPr id="9" name="그림 8">
            <a:extLst>
              <a:ext uri="{FF2B5EF4-FFF2-40B4-BE49-F238E27FC236}">
                <a16:creationId xmlns:a16="http://schemas.microsoft.com/office/drawing/2014/main" id="{50760A6A-247E-44CF-983B-737CE77EC893}"/>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b="17276"/>
          <a:stretch/>
        </p:blipFill>
        <p:spPr>
          <a:xfrm rot="16200000" flipV="1">
            <a:off x="-152360" y="4652327"/>
            <a:ext cx="2358034" cy="2053312"/>
          </a:xfrm>
          <a:prstGeom prst="rect">
            <a:avLst/>
          </a:prstGeom>
        </p:spPr>
      </p:pic>
      <p:pic>
        <p:nvPicPr>
          <p:cNvPr id="12" name="그림 11">
            <a:extLst>
              <a:ext uri="{FF2B5EF4-FFF2-40B4-BE49-F238E27FC236}">
                <a16:creationId xmlns:a16="http://schemas.microsoft.com/office/drawing/2014/main" id="{EA84F723-7814-4564-92E4-6B67719E082F}"/>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b="24399"/>
          <a:stretch/>
        </p:blipFill>
        <p:spPr>
          <a:xfrm flipV="1">
            <a:off x="9169400" y="0"/>
            <a:ext cx="2766894" cy="2171406"/>
          </a:xfrm>
          <a:prstGeom prst="rect">
            <a:avLst/>
          </a:prstGeom>
        </p:spPr>
      </p:pic>
      <p:pic>
        <p:nvPicPr>
          <p:cNvPr id="14" name="그림 13">
            <a:extLst>
              <a:ext uri="{FF2B5EF4-FFF2-40B4-BE49-F238E27FC236}">
                <a16:creationId xmlns:a16="http://schemas.microsoft.com/office/drawing/2014/main" id="{1AFD010A-051F-4DF9-9988-4151CF2BC8E1}"/>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r="6116" b="7163"/>
          <a:stretch/>
        </p:blipFill>
        <p:spPr>
          <a:xfrm>
            <a:off x="9916335" y="4754908"/>
            <a:ext cx="2275665" cy="2103092"/>
          </a:xfrm>
          <a:prstGeom prst="rect">
            <a:avLst/>
          </a:prstGeom>
        </p:spPr>
      </p:pic>
    </p:spTree>
    <p:extLst>
      <p:ext uri="{BB962C8B-B14F-4D97-AF65-F5344CB8AC3E}">
        <p14:creationId xmlns:p14="http://schemas.microsoft.com/office/powerpoint/2010/main" val="33642607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PPTMON title">
    <p:spTree>
      <p:nvGrpSpPr>
        <p:cNvPr id="1" name=""/>
        <p:cNvGrpSpPr/>
        <p:nvPr/>
      </p:nvGrpSpPr>
      <p:grpSpPr>
        <a:xfrm>
          <a:off x="0" y="0"/>
          <a:ext cx="0" cy="0"/>
          <a:chOff x="0" y="0"/>
          <a:chExt cx="0" cy="0"/>
        </a:xfrm>
      </p:grpSpPr>
      <p:pic>
        <p:nvPicPr>
          <p:cNvPr id="30" name="Graphic 3">
            <a:hlinkClick r:id="rId2"/>
            <a:extLst>
              <a:ext uri="{FF2B5EF4-FFF2-40B4-BE49-F238E27FC236}">
                <a16:creationId xmlns:a16="http://schemas.microsoft.com/office/drawing/2014/main" id="{7410A3CC-9C13-4B3D-9B96-7C134D51C22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34" name="TextBox 33">
            <a:hlinkClick r:id="rId5"/>
            <a:extLst>
              <a:ext uri="{FF2B5EF4-FFF2-40B4-BE49-F238E27FC236}">
                <a16:creationId xmlns:a16="http://schemas.microsoft.com/office/drawing/2014/main" id="{3FB34D19-567C-4243-AC6A-8D9777E628C7}"/>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5" name="그림 4">
            <a:extLst>
              <a:ext uri="{FF2B5EF4-FFF2-40B4-BE49-F238E27FC236}">
                <a16:creationId xmlns:a16="http://schemas.microsoft.com/office/drawing/2014/main" id="{AFCB3E83-C28A-44CA-B081-9F1DCE7A15B9}"/>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24620"/>
          <a:stretch/>
        </p:blipFill>
        <p:spPr>
          <a:xfrm flipV="1">
            <a:off x="8594170" y="4602140"/>
            <a:ext cx="3597830" cy="2255859"/>
          </a:xfrm>
          <a:prstGeom prst="rect">
            <a:avLst/>
          </a:prstGeom>
        </p:spPr>
      </p:pic>
      <p:pic>
        <p:nvPicPr>
          <p:cNvPr id="6" name="그림 5">
            <a:extLst>
              <a:ext uri="{FF2B5EF4-FFF2-40B4-BE49-F238E27FC236}">
                <a16:creationId xmlns:a16="http://schemas.microsoft.com/office/drawing/2014/main" id="{EF41AC3F-AA98-4D60-919B-6CD1DE97F689}"/>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71285"/>
          <a:stretch/>
        </p:blipFill>
        <p:spPr>
          <a:xfrm flipV="1">
            <a:off x="67519" y="5730069"/>
            <a:ext cx="3736040" cy="1127930"/>
          </a:xfrm>
          <a:prstGeom prst="rect">
            <a:avLst/>
          </a:prstGeom>
        </p:spPr>
      </p:pic>
      <p:pic>
        <p:nvPicPr>
          <p:cNvPr id="10" name="그림 9">
            <a:extLst>
              <a:ext uri="{FF2B5EF4-FFF2-40B4-BE49-F238E27FC236}">
                <a16:creationId xmlns:a16="http://schemas.microsoft.com/office/drawing/2014/main" id="{BDCCF614-5FE1-4918-A523-37464F455151}"/>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l="16624" b="17314"/>
          <a:stretch/>
        </p:blipFill>
        <p:spPr>
          <a:xfrm flipV="1">
            <a:off x="0" y="-1"/>
            <a:ext cx="2276042" cy="3014067"/>
          </a:xfrm>
          <a:prstGeom prst="rect">
            <a:avLst/>
          </a:prstGeom>
        </p:spPr>
      </p:pic>
      <p:pic>
        <p:nvPicPr>
          <p:cNvPr id="11" name="그림 10">
            <a:extLst>
              <a:ext uri="{FF2B5EF4-FFF2-40B4-BE49-F238E27FC236}">
                <a16:creationId xmlns:a16="http://schemas.microsoft.com/office/drawing/2014/main" id="{77A01592-8A68-4BFB-BDEF-2C5539CE2285}"/>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60924" b="72642"/>
          <a:stretch/>
        </p:blipFill>
        <p:spPr>
          <a:xfrm flipV="1">
            <a:off x="10217150" y="-2"/>
            <a:ext cx="1459874" cy="1074632"/>
          </a:xfrm>
          <a:prstGeom prst="rect">
            <a:avLst/>
          </a:prstGeom>
        </p:spPr>
      </p:pic>
    </p:spTree>
    <p:extLst>
      <p:ext uri="{BB962C8B-B14F-4D97-AF65-F5344CB8AC3E}">
        <p14:creationId xmlns:p14="http://schemas.microsoft.com/office/powerpoint/2010/main" val="30183260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8" name="그림 7">
            <a:extLst>
              <a:ext uri="{FF2B5EF4-FFF2-40B4-BE49-F238E27FC236}">
                <a16:creationId xmlns:a16="http://schemas.microsoft.com/office/drawing/2014/main" id="{5D9DB937-E56A-4CE9-8922-2E4EFF88BED1}"/>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68138" t="8789"/>
          <a:stretch/>
        </p:blipFill>
        <p:spPr>
          <a:xfrm>
            <a:off x="0" y="-3"/>
            <a:ext cx="757135" cy="2278889"/>
          </a:xfrm>
          <a:prstGeom prst="rect">
            <a:avLst/>
          </a:prstGeom>
        </p:spPr>
      </p:pic>
      <p:pic>
        <p:nvPicPr>
          <p:cNvPr id="11" name="그림 10">
            <a:extLst>
              <a:ext uri="{FF2B5EF4-FFF2-40B4-BE49-F238E27FC236}">
                <a16:creationId xmlns:a16="http://schemas.microsoft.com/office/drawing/2014/main" id="{B3120AEF-332A-4337-BF84-C5103C298E3B}"/>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7306" b="18097"/>
          <a:stretch/>
        </p:blipFill>
        <p:spPr>
          <a:xfrm>
            <a:off x="0" y="4811673"/>
            <a:ext cx="2200132" cy="2046328"/>
          </a:xfrm>
          <a:prstGeom prst="rect">
            <a:avLst/>
          </a:prstGeom>
        </p:spPr>
      </p:pic>
      <p:pic>
        <p:nvPicPr>
          <p:cNvPr id="14" name="그림 13">
            <a:extLst>
              <a:ext uri="{FF2B5EF4-FFF2-40B4-BE49-F238E27FC236}">
                <a16:creationId xmlns:a16="http://schemas.microsoft.com/office/drawing/2014/main" id="{63761338-2801-4707-A456-65B34A9B29B0}"/>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r="6451" b="12990"/>
          <a:stretch/>
        </p:blipFill>
        <p:spPr>
          <a:xfrm>
            <a:off x="10102557" y="4840626"/>
            <a:ext cx="2089444" cy="2017374"/>
          </a:xfrm>
          <a:prstGeom prst="rect">
            <a:avLst/>
          </a:prstGeom>
        </p:spPr>
      </p:pic>
      <p:pic>
        <p:nvPicPr>
          <p:cNvPr id="15" name="그림 14">
            <a:extLst>
              <a:ext uri="{FF2B5EF4-FFF2-40B4-BE49-F238E27FC236}">
                <a16:creationId xmlns:a16="http://schemas.microsoft.com/office/drawing/2014/main" id="{A6BD27FC-A38C-4F13-A83F-2D2D08A15377}"/>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r="8055" b="47670"/>
          <a:stretch/>
        </p:blipFill>
        <p:spPr>
          <a:xfrm rot="16200000">
            <a:off x="10787119" y="191585"/>
            <a:ext cx="1596470" cy="1213296"/>
          </a:xfrm>
          <a:prstGeom prst="rect">
            <a:avLst/>
          </a:prstGeom>
        </p:spPr>
      </p:pic>
    </p:spTree>
    <p:extLst>
      <p:ext uri="{BB962C8B-B14F-4D97-AF65-F5344CB8AC3E}">
        <p14:creationId xmlns:p14="http://schemas.microsoft.com/office/powerpoint/2010/main" val="209377861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781EEE0B-65A9-4635-9D58-6B4301B59BAC}"/>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27241" b="53730"/>
          <a:stretch/>
        </p:blipFill>
        <p:spPr>
          <a:xfrm flipV="1">
            <a:off x="9610928" y="-1"/>
            <a:ext cx="2858049" cy="1817525"/>
          </a:xfrm>
          <a:prstGeom prst="rect">
            <a:avLst/>
          </a:prstGeom>
        </p:spPr>
      </p:pic>
      <p:pic>
        <p:nvPicPr>
          <p:cNvPr id="8" name="그림 7">
            <a:extLst>
              <a:ext uri="{FF2B5EF4-FFF2-40B4-BE49-F238E27FC236}">
                <a16:creationId xmlns:a16="http://schemas.microsoft.com/office/drawing/2014/main" id="{223E331B-F0D6-4A7B-B6B7-F3E8201DF146}"/>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60823"/>
          <a:stretch/>
        </p:blipFill>
        <p:spPr>
          <a:xfrm flipV="1">
            <a:off x="158940" y="6112603"/>
            <a:ext cx="1883615" cy="745396"/>
          </a:xfrm>
          <a:prstGeom prst="rect">
            <a:avLst/>
          </a:prstGeom>
        </p:spPr>
      </p:pic>
      <p:pic>
        <p:nvPicPr>
          <p:cNvPr id="9" name="그림 8">
            <a:extLst>
              <a:ext uri="{FF2B5EF4-FFF2-40B4-BE49-F238E27FC236}">
                <a16:creationId xmlns:a16="http://schemas.microsoft.com/office/drawing/2014/main" id="{5D81F737-E79C-4DEC-8FA2-231A5927ED97}"/>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t="36782" r="40244"/>
          <a:stretch/>
        </p:blipFill>
        <p:spPr>
          <a:xfrm flipV="1">
            <a:off x="10353755" y="5040476"/>
            <a:ext cx="1838246" cy="1817523"/>
          </a:xfrm>
          <a:prstGeom prst="rect">
            <a:avLst/>
          </a:prstGeom>
        </p:spPr>
      </p:pic>
      <p:pic>
        <p:nvPicPr>
          <p:cNvPr id="10" name="그림 9">
            <a:extLst>
              <a:ext uri="{FF2B5EF4-FFF2-40B4-BE49-F238E27FC236}">
                <a16:creationId xmlns:a16="http://schemas.microsoft.com/office/drawing/2014/main" id="{5BF82163-EFBB-451E-8236-68B5959A318F}"/>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39703" r="49693" b="12705"/>
          <a:stretch/>
        </p:blipFill>
        <p:spPr>
          <a:xfrm flipV="1">
            <a:off x="1" y="-2"/>
            <a:ext cx="1976120" cy="1869440"/>
          </a:xfrm>
          <a:prstGeom prst="rect">
            <a:avLst/>
          </a:prstGeom>
        </p:spPr>
      </p:pic>
    </p:spTree>
    <p:extLst>
      <p:ext uri="{BB962C8B-B14F-4D97-AF65-F5344CB8AC3E}">
        <p14:creationId xmlns:p14="http://schemas.microsoft.com/office/powerpoint/2010/main" val="34317470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7" name="그림 6">
            <a:extLst>
              <a:ext uri="{FF2B5EF4-FFF2-40B4-BE49-F238E27FC236}">
                <a16:creationId xmlns:a16="http://schemas.microsoft.com/office/drawing/2014/main" id="{D60CBD7E-F153-47C6-9618-456E851D17C5}"/>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t="53887"/>
          <a:stretch/>
        </p:blipFill>
        <p:spPr>
          <a:xfrm>
            <a:off x="9903584" y="-1"/>
            <a:ext cx="2288416" cy="877761"/>
          </a:xfrm>
          <a:prstGeom prst="rect">
            <a:avLst/>
          </a:prstGeom>
        </p:spPr>
      </p:pic>
      <p:pic>
        <p:nvPicPr>
          <p:cNvPr id="8" name="그림 7">
            <a:extLst>
              <a:ext uri="{FF2B5EF4-FFF2-40B4-BE49-F238E27FC236}">
                <a16:creationId xmlns:a16="http://schemas.microsoft.com/office/drawing/2014/main" id="{CABB5BC4-D20B-4A61-A253-C441B996B310}"/>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b="16335"/>
          <a:stretch/>
        </p:blipFill>
        <p:spPr>
          <a:xfrm>
            <a:off x="178848" y="5803327"/>
            <a:ext cx="2045887" cy="1054673"/>
          </a:xfrm>
          <a:prstGeom prst="rect">
            <a:avLst/>
          </a:prstGeom>
        </p:spPr>
      </p:pic>
      <p:pic>
        <p:nvPicPr>
          <p:cNvPr id="11" name="그림 10">
            <a:extLst>
              <a:ext uri="{FF2B5EF4-FFF2-40B4-BE49-F238E27FC236}">
                <a16:creationId xmlns:a16="http://schemas.microsoft.com/office/drawing/2014/main" id="{9DAA03A9-A43B-4D82-878C-31D50E2BD18D}"/>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t="27469"/>
          <a:stretch/>
        </p:blipFill>
        <p:spPr>
          <a:xfrm>
            <a:off x="178848" y="0"/>
            <a:ext cx="1198082" cy="877761"/>
          </a:xfrm>
          <a:prstGeom prst="rect">
            <a:avLst/>
          </a:prstGeom>
        </p:spPr>
      </p:pic>
      <p:pic>
        <p:nvPicPr>
          <p:cNvPr id="12" name="그림 11">
            <a:extLst>
              <a:ext uri="{FF2B5EF4-FFF2-40B4-BE49-F238E27FC236}">
                <a16:creationId xmlns:a16="http://schemas.microsoft.com/office/drawing/2014/main" id="{60E5173A-3180-45CC-920D-7F39DCA1F476}"/>
              </a:ext>
            </a:extLst>
          </p:cNvPr>
          <p:cNvPicPr>
            <a:picLocks noChangeAspect="1"/>
          </p:cNvPicPr>
          <p:nvPr userDrawn="1"/>
        </p:nvPicPr>
        <p:blipFill rotWithShape="1">
          <a:blip r:embed="rId10">
            <a:extLst>
              <a:ext uri="{28A0092B-C50C-407E-A947-70E740481C1C}">
                <a14:useLocalDpi xmlns:a14="http://schemas.microsoft.com/office/drawing/2010/main" val="0"/>
              </a:ext>
            </a:extLst>
          </a:blip>
          <a:srcRect r="13216" b="11261"/>
          <a:stretch/>
        </p:blipFill>
        <p:spPr>
          <a:xfrm>
            <a:off x="10493905" y="5235254"/>
            <a:ext cx="1698095" cy="1622746"/>
          </a:xfrm>
          <a:prstGeom prst="rect">
            <a:avLst/>
          </a:prstGeom>
        </p:spPr>
      </p:pic>
    </p:spTree>
    <p:extLst>
      <p:ext uri="{BB962C8B-B14F-4D97-AF65-F5344CB8AC3E}">
        <p14:creationId xmlns:p14="http://schemas.microsoft.com/office/powerpoint/2010/main" val="292102447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16" name="그림 15">
            <a:extLst>
              <a:ext uri="{FF2B5EF4-FFF2-40B4-BE49-F238E27FC236}">
                <a16:creationId xmlns:a16="http://schemas.microsoft.com/office/drawing/2014/main" id="{41D99CDA-0276-44CA-AF34-D3AA230D582A}"/>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b="6572"/>
          <a:stretch/>
        </p:blipFill>
        <p:spPr>
          <a:xfrm>
            <a:off x="10401977" y="4624850"/>
            <a:ext cx="1790023" cy="2233150"/>
          </a:xfrm>
          <a:prstGeom prst="rect">
            <a:avLst/>
          </a:prstGeom>
        </p:spPr>
      </p:pic>
      <p:grpSp>
        <p:nvGrpSpPr>
          <p:cNvPr id="2" name="그룹 1">
            <a:extLst>
              <a:ext uri="{FF2B5EF4-FFF2-40B4-BE49-F238E27FC236}">
                <a16:creationId xmlns:a16="http://schemas.microsoft.com/office/drawing/2014/main" id="{15B1B3E1-7DED-45E1-9361-9FA995EC5290}"/>
              </a:ext>
            </a:extLst>
          </p:cNvPr>
          <p:cNvGrpSpPr/>
          <p:nvPr userDrawn="1"/>
        </p:nvGrpSpPr>
        <p:grpSpPr>
          <a:xfrm>
            <a:off x="-1" y="1"/>
            <a:ext cx="2599268" cy="1201326"/>
            <a:chOff x="-1" y="0"/>
            <a:chExt cx="3407344" cy="1574801"/>
          </a:xfrm>
        </p:grpSpPr>
        <p:pic>
          <p:nvPicPr>
            <p:cNvPr id="11" name="그림 10">
              <a:extLst>
                <a:ext uri="{FF2B5EF4-FFF2-40B4-BE49-F238E27FC236}">
                  <a16:creationId xmlns:a16="http://schemas.microsoft.com/office/drawing/2014/main" id="{B942CAA3-6A69-4759-A158-1FEB2D03A93C}"/>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62141" t="1" r="5136" b="53359"/>
            <a:stretch/>
          </p:blipFill>
          <p:spPr>
            <a:xfrm flipH="1">
              <a:off x="-1" y="1"/>
              <a:ext cx="1104898" cy="1574800"/>
            </a:xfrm>
            <a:prstGeom prst="rect">
              <a:avLst/>
            </a:prstGeom>
          </p:spPr>
        </p:pic>
        <p:pic>
          <p:nvPicPr>
            <p:cNvPr id="17" name="그림 16">
              <a:extLst>
                <a:ext uri="{FF2B5EF4-FFF2-40B4-BE49-F238E27FC236}">
                  <a16:creationId xmlns:a16="http://schemas.microsoft.com/office/drawing/2014/main" id="{63977B4D-54D1-49C1-861F-31A844343DCC}"/>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79701" r="48151"/>
            <a:stretch/>
          </p:blipFill>
          <p:spPr>
            <a:xfrm>
              <a:off x="1656672" y="0"/>
              <a:ext cx="1750671" cy="685392"/>
            </a:xfrm>
            <a:prstGeom prst="rect">
              <a:avLst/>
            </a:prstGeom>
          </p:spPr>
        </p:pic>
      </p:grpSp>
    </p:spTree>
    <p:extLst>
      <p:ext uri="{BB962C8B-B14F-4D97-AF65-F5344CB8AC3E}">
        <p14:creationId xmlns:p14="http://schemas.microsoft.com/office/powerpoint/2010/main" val="28242319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PPTMON slide">
    <p:spTree>
      <p:nvGrpSpPr>
        <p:cNvPr id="1" name=""/>
        <p:cNvGrpSpPr/>
        <p:nvPr/>
      </p:nvGrpSpPr>
      <p:grpSpPr>
        <a:xfrm>
          <a:off x="0" y="0"/>
          <a:ext cx="0" cy="0"/>
          <a:chOff x="0" y="0"/>
          <a:chExt cx="0" cy="0"/>
        </a:xfrm>
      </p:grpSpPr>
      <p:pic>
        <p:nvPicPr>
          <p:cNvPr id="5" name="Graphic 3">
            <a:hlinkClick r:id="rId2"/>
            <a:extLst>
              <a:ext uri="{FF2B5EF4-FFF2-40B4-BE49-F238E27FC236}">
                <a16:creationId xmlns:a16="http://schemas.microsoft.com/office/drawing/2014/main" id="{CEA7CF22-4FC5-4A41-BF69-D015B9A8B37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29909"/>
          <a:stretch/>
        </p:blipFill>
        <p:spPr>
          <a:xfrm>
            <a:off x="6024563" y="7063924"/>
            <a:ext cx="1732461" cy="190500"/>
          </a:xfrm>
          <a:prstGeom prst="rect">
            <a:avLst/>
          </a:prstGeom>
        </p:spPr>
      </p:pic>
      <p:sp>
        <p:nvSpPr>
          <p:cNvPr id="6" name="TextBox 5">
            <a:hlinkClick r:id="rId5"/>
            <a:extLst>
              <a:ext uri="{FF2B5EF4-FFF2-40B4-BE49-F238E27FC236}">
                <a16:creationId xmlns:a16="http://schemas.microsoft.com/office/drawing/2014/main" id="{911ED6D7-2CCD-45B2-8E0A-61AA8B689425}"/>
              </a:ext>
            </a:extLst>
          </p:cNvPr>
          <p:cNvSpPr txBox="1"/>
          <p:nvPr userDrawn="1"/>
        </p:nvSpPr>
        <p:spPr>
          <a:xfrm>
            <a:off x="4434976" y="7063924"/>
            <a:ext cx="2690631" cy="246221"/>
          </a:xfrm>
          <a:prstGeom prst="rect">
            <a:avLst/>
          </a:prstGeom>
          <a:noFill/>
        </p:spPr>
        <p:txBody>
          <a:bodyPr wrap="square" rtlCol="0">
            <a:spAutoFit/>
          </a:bodyPr>
          <a:lstStyle/>
          <a:p>
            <a:r>
              <a:rPr lang="en-US" altLang="ko-KR" sz="1000" u="none" dirty="0">
                <a:latin typeface="Arial" panose="020B0604020202020204" pitchFamily="34" charset="0"/>
                <a:cs typeface="Arial" panose="020B0604020202020204" pitchFamily="34" charset="0"/>
                <a:hlinkClick r:id="rId6"/>
              </a:rPr>
              <a:t>Presentation template by</a:t>
            </a:r>
            <a:endParaRPr lang="ko-KR" altLang="en-US" sz="1000" u="none" dirty="0">
              <a:latin typeface="Arial" panose="020B0604020202020204" pitchFamily="34" charset="0"/>
              <a:cs typeface="Arial" panose="020B0604020202020204" pitchFamily="34" charset="0"/>
            </a:endParaRPr>
          </a:p>
        </p:txBody>
      </p:sp>
      <p:pic>
        <p:nvPicPr>
          <p:cNvPr id="20" name="그림 19">
            <a:extLst>
              <a:ext uri="{FF2B5EF4-FFF2-40B4-BE49-F238E27FC236}">
                <a16:creationId xmlns:a16="http://schemas.microsoft.com/office/drawing/2014/main" id="{651BCA82-2F6F-4666-8C9C-E61E1958A945}"/>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l="33917" t="26972" b="13391"/>
          <a:stretch/>
        </p:blipFill>
        <p:spPr>
          <a:xfrm>
            <a:off x="0" y="4844373"/>
            <a:ext cx="2119714" cy="2013627"/>
          </a:xfrm>
          <a:prstGeom prst="rect">
            <a:avLst/>
          </a:prstGeom>
        </p:spPr>
      </p:pic>
      <p:pic>
        <p:nvPicPr>
          <p:cNvPr id="22" name="그림 21">
            <a:extLst>
              <a:ext uri="{FF2B5EF4-FFF2-40B4-BE49-F238E27FC236}">
                <a16:creationId xmlns:a16="http://schemas.microsoft.com/office/drawing/2014/main" id="{E4D2E0E3-D56B-42BB-9019-0C5D9D07DD53}"/>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63505" t="22625" b="38575"/>
          <a:stretch/>
        </p:blipFill>
        <p:spPr>
          <a:xfrm>
            <a:off x="11195049" y="0"/>
            <a:ext cx="965035" cy="958850"/>
          </a:xfrm>
          <a:prstGeom prst="rect">
            <a:avLst/>
          </a:prstGeom>
        </p:spPr>
      </p:pic>
      <p:pic>
        <p:nvPicPr>
          <p:cNvPr id="24" name="그림 23">
            <a:extLst>
              <a:ext uri="{FF2B5EF4-FFF2-40B4-BE49-F238E27FC236}">
                <a16:creationId xmlns:a16="http://schemas.microsoft.com/office/drawing/2014/main" id="{43E51B21-E916-4044-9107-514FC5126EA2}"/>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t="22626" r="69634" b="41401"/>
          <a:stretch/>
        </p:blipFill>
        <p:spPr>
          <a:xfrm>
            <a:off x="9515795" y="0"/>
            <a:ext cx="802955" cy="889000"/>
          </a:xfrm>
          <a:prstGeom prst="rect">
            <a:avLst/>
          </a:prstGeom>
        </p:spPr>
      </p:pic>
      <p:pic>
        <p:nvPicPr>
          <p:cNvPr id="25" name="그림 24">
            <a:extLst>
              <a:ext uri="{FF2B5EF4-FFF2-40B4-BE49-F238E27FC236}">
                <a16:creationId xmlns:a16="http://schemas.microsoft.com/office/drawing/2014/main" id="{22B5ED52-76F5-4D8A-9228-8F1718C5AB72}"/>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l="42853" t="22626" r="36495" b="52193"/>
          <a:stretch/>
        </p:blipFill>
        <p:spPr>
          <a:xfrm>
            <a:off x="10648950" y="0"/>
            <a:ext cx="546100" cy="622300"/>
          </a:xfrm>
          <a:prstGeom prst="rect">
            <a:avLst/>
          </a:prstGeom>
        </p:spPr>
      </p:pic>
    </p:spTree>
    <p:extLst>
      <p:ext uri="{BB962C8B-B14F-4D97-AF65-F5344CB8AC3E}">
        <p14:creationId xmlns:p14="http://schemas.microsoft.com/office/powerpoint/2010/main" val="29632319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6">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319713"/>
      </p:ext>
    </p:extLst>
  </p:cSld>
  <p:clrMap bg1="lt1" tx1="dk1" bg2="lt2" tx2="dk2" accent1="accent1" accent2="accent2" accent3="accent3" accent4="accent4" accent5="accent5" accent6="accent6" hlink="hlink" folHlink="folHlink"/>
  <p:sldLayoutIdLst>
    <p:sldLayoutId id="2147483653"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 id="2147483707" r:id="rId21"/>
    <p:sldLayoutId id="2147483708" r:id="rId22"/>
    <p:sldLayoutId id="2147483687" r:id="rId23"/>
    <p:sldLayoutId id="2147483664" r:id="rId24"/>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xml"/><Relationship Id="rId1" Type="http://schemas.openxmlformats.org/officeDocument/2006/relationships/slideLayout" Target="../slideLayouts/slideLayout23.xml"/><Relationship Id="rId5" Type="http://schemas.openxmlformats.org/officeDocument/2006/relationships/image" Target="../media/image15.png"/><Relationship Id="rId4" Type="http://schemas.openxmlformats.org/officeDocument/2006/relationships/customXml" Target="../ink/ink2.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A4FC0123-AE3F-4BCF-AC4D-D78471134E70}"/>
              </a:ext>
            </a:extLst>
          </p:cNvPr>
          <p:cNvSpPr txBox="1"/>
          <p:nvPr/>
        </p:nvSpPr>
        <p:spPr>
          <a:xfrm>
            <a:off x="5166628" y="2187256"/>
            <a:ext cx="5907772" cy="923330"/>
          </a:xfrm>
          <a:prstGeom prst="rect">
            <a:avLst/>
          </a:prstGeom>
          <a:noFill/>
        </p:spPr>
        <p:txBody>
          <a:bodyPr wrap="square" rtlCol="0" anchor="ctr" anchorCtr="0">
            <a:spAutoFit/>
          </a:bodyPr>
          <a:lstStyle/>
          <a:p>
            <a:pPr algn="ctr"/>
            <a:r>
              <a:rPr lang="en-US" altLang="ko-KR" sz="5400" dirty="0">
                <a:solidFill>
                  <a:schemeClr val="tx1"/>
                </a:solidFill>
                <a:latin typeface="+mj-lt"/>
                <a:cs typeface="Arial" panose="020B0604020202020204" pitchFamily="34" charset="0"/>
              </a:rPr>
              <a:t>Senior Wellness</a:t>
            </a:r>
            <a:endParaRPr lang="ko-KR" altLang="en-US" sz="5400" dirty="0">
              <a:solidFill>
                <a:schemeClr val="tx1"/>
              </a:solidFill>
              <a:latin typeface="+mj-lt"/>
              <a:cs typeface="Arial" panose="020B0604020202020204" pitchFamily="34" charset="0"/>
            </a:endParaRPr>
          </a:p>
        </p:txBody>
      </p:sp>
      <p:sp>
        <p:nvSpPr>
          <p:cNvPr id="15" name="TextBox 14">
            <a:extLst>
              <a:ext uri="{FF2B5EF4-FFF2-40B4-BE49-F238E27FC236}">
                <a16:creationId xmlns:a16="http://schemas.microsoft.com/office/drawing/2014/main" id="{54DB255F-9622-4AD1-8D7D-F1AEBF6F5414}"/>
              </a:ext>
            </a:extLst>
          </p:cNvPr>
          <p:cNvSpPr txBox="1"/>
          <p:nvPr/>
        </p:nvSpPr>
        <p:spPr>
          <a:xfrm>
            <a:off x="4298881" y="3028890"/>
            <a:ext cx="5907772" cy="400110"/>
          </a:xfrm>
          <a:prstGeom prst="rect">
            <a:avLst/>
          </a:prstGeom>
          <a:noFill/>
        </p:spPr>
        <p:txBody>
          <a:bodyPr wrap="square" rtlCol="0" anchor="ctr" anchorCtr="0">
            <a:spAutoFit/>
          </a:bodyPr>
          <a:lstStyle/>
          <a:p>
            <a:pPr algn="ctr"/>
            <a:r>
              <a:rPr lang="en-US" altLang="ko-KR" sz="2000" dirty="0">
                <a:solidFill>
                  <a:schemeClr val="tx1"/>
                </a:solidFill>
                <a:cs typeface="Arial" panose="020B0604020202020204" pitchFamily="34" charset="0"/>
              </a:rPr>
              <a:t>ICPM – Capstone Assignment</a:t>
            </a:r>
            <a:endParaRPr lang="ko-KR" altLang="en-US" sz="2000" dirty="0">
              <a:solidFill>
                <a:schemeClr val="tx1"/>
              </a:solidFill>
              <a:cs typeface="Arial" panose="020B0604020202020204" pitchFamily="34" charset="0"/>
            </a:endParaRPr>
          </a:p>
        </p:txBody>
      </p:sp>
      <p:pic>
        <p:nvPicPr>
          <p:cNvPr id="8" name="Picture Placeholder 7">
            <a:extLst>
              <a:ext uri="{FF2B5EF4-FFF2-40B4-BE49-F238E27FC236}">
                <a16:creationId xmlns:a16="http://schemas.microsoft.com/office/drawing/2014/main" id="{71F4E6D8-301C-1065-A2D4-C9EB439ED83D}"/>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l="31481" r="31481"/>
          <a:stretch>
            <a:fillRect/>
          </a:stretch>
        </p:blipFill>
        <p:spPr>
          <a:xfrm>
            <a:off x="0" y="1404938"/>
            <a:ext cx="4048125" cy="4048125"/>
          </a:xfrm>
          <a:prstGeom prst="ellipse">
            <a:avLst/>
          </a:prstGeom>
        </p:spPr>
      </p:pic>
      <p:sp>
        <p:nvSpPr>
          <p:cNvPr id="10" name="TextBox 9">
            <a:extLst>
              <a:ext uri="{FF2B5EF4-FFF2-40B4-BE49-F238E27FC236}">
                <a16:creationId xmlns:a16="http://schemas.microsoft.com/office/drawing/2014/main" id="{A1491E1E-5748-6154-C2F0-700379C8C627}"/>
              </a:ext>
            </a:extLst>
          </p:cNvPr>
          <p:cNvSpPr txBox="1"/>
          <p:nvPr/>
        </p:nvSpPr>
        <p:spPr>
          <a:xfrm>
            <a:off x="8789437" y="5318449"/>
            <a:ext cx="2939143" cy="1200329"/>
          </a:xfrm>
          <a:prstGeom prst="rect">
            <a:avLst/>
          </a:prstGeom>
          <a:noFill/>
        </p:spPr>
        <p:txBody>
          <a:bodyPr wrap="square" rtlCol="0">
            <a:spAutoFit/>
          </a:bodyPr>
          <a:lstStyle/>
          <a:p>
            <a:pPr algn="r"/>
            <a:r>
              <a:rPr lang="en-IN" b="1" dirty="0">
                <a:latin typeface="Arial Black" panose="020B0A04020102020204" pitchFamily="34" charset="0"/>
                <a:cs typeface="Arial" panose="020B0604020202020204" pitchFamily="34" charset="0"/>
              </a:rPr>
              <a:t>Author :</a:t>
            </a:r>
          </a:p>
          <a:p>
            <a:pPr algn="r"/>
            <a:r>
              <a:rPr lang="en-IN" b="1" dirty="0">
                <a:latin typeface="Arial" panose="020B0604020202020204" pitchFamily="34" charset="0"/>
                <a:cs typeface="Arial" panose="020B0604020202020204" pitchFamily="34" charset="0"/>
              </a:rPr>
              <a:t>Sai Tarun Kovelamudi</a:t>
            </a:r>
          </a:p>
          <a:p>
            <a:pPr algn="r"/>
            <a:r>
              <a:rPr lang="en-IN" b="1" dirty="0">
                <a:latin typeface="Arial" panose="020B0604020202020204" pitchFamily="34" charset="0"/>
                <a:cs typeface="Arial" panose="020B0604020202020204" pitchFamily="34" charset="0"/>
              </a:rPr>
              <a:t>Aishwarya Borde</a:t>
            </a:r>
          </a:p>
          <a:p>
            <a:pPr algn="r"/>
            <a:r>
              <a:rPr lang="en-IN" b="1" dirty="0">
                <a:latin typeface="Arial" panose="020B0604020202020204" pitchFamily="34" charset="0"/>
                <a:cs typeface="Arial" panose="020B0604020202020204" pitchFamily="34" charset="0"/>
              </a:rPr>
              <a:t>Gladwin Isaac</a:t>
            </a:r>
          </a:p>
        </p:txBody>
      </p:sp>
    </p:spTree>
    <p:extLst>
      <p:ext uri="{BB962C8B-B14F-4D97-AF65-F5344CB8AC3E}">
        <p14:creationId xmlns:p14="http://schemas.microsoft.com/office/powerpoint/2010/main" val="2765140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41EF89E2-45FC-4DE9-BE21-BD70C1E319FD}"/>
              </a:ext>
            </a:extLst>
          </p:cNvPr>
          <p:cNvSpPr txBox="1"/>
          <p:nvPr/>
        </p:nvSpPr>
        <p:spPr>
          <a:xfrm>
            <a:off x="2006599" y="297365"/>
            <a:ext cx="8178802" cy="523220"/>
          </a:xfrm>
          <a:prstGeom prst="rect">
            <a:avLst/>
          </a:prstGeom>
          <a:noFill/>
          <a:effectLst/>
        </p:spPr>
        <p:txBody>
          <a:bodyPr wrap="square" rtlCol="0" anchor="ctr" anchorCtr="0">
            <a:spAutoFit/>
          </a:bodyPr>
          <a:lstStyle>
            <a:defPPr>
              <a:defRPr lang="ko-KR"/>
            </a:defPPr>
            <a:lvl1pPr>
              <a:defRPr sz="3200" b="1">
                <a:latin typeface="Arial Black" panose="020B0A04020102020204" pitchFamily="34" charset="0"/>
                <a:cs typeface="Arial" panose="020B0604020202020204" pitchFamily="34" charset="0"/>
              </a:defRPr>
            </a:lvl1pPr>
          </a:lstStyle>
          <a:p>
            <a:pPr algn="ctr"/>
            <a:r>
              <a:rPr lang="en-US" altLang="ko-KR" sz="2800" b="0" dirty="0">
                <a:latin typeface="+mj-lt"/>
              </a:rPr>
              <a:t>MVP – Minimum Viable Product</a:t>
            </a:r>
            <a:endParaRPr lang="ko-KR" altLang="en-US" sz="2800" b="0" dirty="0">
              <a:latin typeface="+mj-lt"/>
            </a:endParaRPr>
          </a:p>
        </p:txBody>
      </p:sp>
      <p:cxnSp>
        <p:nvCxnSpPr>
          <p:cNvPr id="10" name="직선 연결선 9">
            <a:extLst>
              <a:ext uri="{FF2B5EF4-FFF2-40B4-BE49-F238E27FC236}">
                <a16:creationId xmlns:a16="http://schemas.microsoft.com/office/drawing/2014/main" id="{4072996C-A683-4B77-BBBE-199CD47A60EA}"/>
              </a:ext>
            </a:extLst>
          </p:cNvPr>
          <p:cNvCxnSpPr>
            <a:cxnSpLocks/>
          </p:cNvCxnSpPr>
          <p:nvPr/>
        </p:nvCxnSpPr>
        <p:spPr>
          <a:xfrm>
            <a:off x="857250" y="1117952"/>
            <a:ext cx="10477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00AB24F1-D8BF-BF6C-7CDB-50C478CAD6B6}"/>
              </a:ext>
            </a:extLst>
          </p:cNvPr>
          <p:cNvSpPr txBox="1"/>
          <p:nvPr/>
        </p:nvSpPr>
        <p:spPr>
          <a:xfrm>
            <a:off x="765110" y="1240971"/>
            <a:ext cx="11299372" cy="5350183"/>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IN" b="1" dirty="0">
                <a:latin typeface="Calibri" panose="020F0502020204030204" pitchFamily="34" charset="0"/>
                <a:cs typeface="Calibri" panose="020F0502020204030204" pitchFamily="34" charset="0"/>
              </a:rPr>
              <a:t>Hypothesis Statement 1 :</a:t>
            </a:r>
          </a:p>
          <a:p>
            <a:r>
              <a:rPr lang="en-IN" dirty="0"/>
              <a:t>	</a:t>
            </a:r>
            <a:r>
              <a:rPr lang="en-IN" sz="1600" dirty="0">
                <a:latin typeface="Calibri" panose="020F0502020204030204" pitchFamily="34" charset="0"/>
                <a:cs typeface="Calibri" panose="020F0502020204030204" pitchFamily="34" charset="0"/>
              </a:rPr>
              <a:t>We believe senior citizens</a:t>
            </a:r>
          </a:p>
          <a:p>
            <a:r>
              <a:rPr lang="en-IN" sz="1600" dirty="0">
                <a:latin typeface="Calibri" panose="020F0502020204030204" pitchFamily="34" charset="0"/>
                <a:cs typeface="Calibri" panose="020F0502020204030204" pitchFamily="34" charset="0"/>
              </a:rPr>
              <a:t>	will be using our services</a:t>
            </a:r>
          </a:p>
          <a:p>
            <a:r>
              <a:rPr lang="en-IN" sz="1600" dirty="0">
                <a:latin typeface="Calibri" panose="020F0502020204030204" pitchFamily="34" charset="0"/>
                <a:cs typeface="Calibri" panose="020F0502020204030204" pitchFamily="34" charset="0"/>
              </a:rPr>
              <a:t>	to be cautious and healthy</a:t>
            </a:r>
          </a:p>
          <a:p>
            <a:r>
              <a:rPr lang="en-IN" sz="1600" dirty="0">
                <a:latin typeface="Calibri" panose="020F0502020204030204" pitchFamily="34" charset="0"/>
                <a:cs typeface="Calibri" panose="020F0502020204030204" pitchFamily="34" charset="0"/>
              </a:rPr>
              <a:t>	for emergency lifesaving feature and to maintain good health.</a:t>
            </a:r>
          </a:p>
          <a:p>
            <a:endParaRPr lang="en-IN" sz="1600" dirty="0"/>
          </a:p>
          <a:p>
            <a:pPr marL="285750" indent="-285750">
              <a:lnSpc>
                <a:spcPct val="150000"/>
              </a:lnSpc>
              <a:buFont typeface="Wingdings" panose="05000000000000000000" pitchFamily="2" charset="2"/>
              <a:buChar char="§"/>
            </a:pPr>
            <a:r>
              <a:rPr lang="en-IN" b="1" dirty="0">
                <a:latin typeface="Calibri" panose="020F0502020204030204" pitchFamily="34" charset="0"/>
                <a:cs typeface="Calibri" panose="020F0502020204030204" pitchFamily="34" charset="0"/>
              </a:rPr>
              <a:t>Hypothesis Statement 2 :</a:t>
            </a:r>
          </a:p>
          <a:p>
            <a:pPr lvl="1"/>
            <a:r>
              <a:rPr lang="en-IN" dirty="0"/>
              <a:t>	</a:t>
            </a:r>
            <a:r>
              <a:rPr lang="en-IN" sz="1600" dirty="0">
                <a:latin typeface="Calibri" panose="020F0502020204030204" pitchFamily="34" charset="0"/>
                <a:cs typeface="Calibri" panose="020F0502020204030204" pitchFamily="34" charset="0"/>
              </a:rPr>
              <a:t>We believe working professionals/Children with Aged parents</a:t>
            </a:r>
          </a:p>
          <a:p>
            <a:pPr lvl="1"/>
            <a:r>
              <a:rPr lang="en-IN" sz="1600" dirty="0">
                <a:latin typeface="Calibri" panose="020F0502020204030204" pitchFamily="34" charset="0"/>
                <a:cs typeface="Calibri" panose="020F0502020204030204" pitchFamily="34" charset="0"/>
              </a:rPr>
              <a:t>	will be using our services</a:t>
            </a:r>
          </a:p>
          <a:p>
            <a:pPr lvl="1"/>
            <a:r>
              <a:rPr lang="en-IN" sz="1600" dirty="0">
                <a:latin typeface="Calibri" panose="020F0502020204030204" pitchFamily="34" charset="0"/>
                <a:cs typeface="Calibri" panose="020F0502020204030204" pitchFamily="34" charset="0"/>
              </a:rPr>
              <a:t>	to monitor and be available  </a:t>
            </a:r>
          </a:p>
          <a:p>
            <a:pPr lvl="1"/>
            <a:r>
              <a:rPr lang="en-IN" sz="1600" dirty="0">
                <a:latin typeface="Calibri" panose="020F0502020204030204" pitchFamily="34" charset="0"/>
                <a:cs typeface="Calibri" panose="020F0502020204030204" pitchFamily="34" charset="0"/>
              </a:rPr>
              <a:t>	using fall detection feature and other health monitoring features.</a:t>
            </a:r>
          </a:p>
          <a:p>
            <a:pPr lvl="1"/>
            <a:r>
              <a:rPr lang="en-IN" sz="1600" dirty="0"/>
              <a:t>	</a:t>
            </a:r>
            <a:endParaRPr lang="en-IN" dirty="0"/>
          </a:p>
          <a:p>
            <a:pPr>
              <a:lnSpc>
                <a:spcPct val="150000"/>
              </a:lnSpc>
            </a:pPr>
            <a:r>
              <a:rPr lang="en-IN" b="1" dirty="0">
                <a:latin typeface="Calibri" panose="020F0502020204030204" pitchFamily="34" charset="0"/>
                <a:cs typeface="Calibri" panose="020F0502020204030204" pitchFamily="34" charset="0"/>
              </a:rPr>
              <a:t>Market Risks:</a:t>
            </a:r>
          </a:p>
          <a:p>
            <a:pPr marL="342900" lvl="0" indent="-342900">
              <a:lnSpc>
                <a:spcPct val="150000"/>
              </a:lnSpc>
              <a:buFont typeface="Symbol" panose="05050102010706020507" pitchFamily="18" charset="2"/>
              <a:buChar char=""/>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With India as a huge market, already set of companies placed their footprint in the smartwatch segment. Thus it’ll </a:t>
            </a:r>
          </a:p>
          <a:p>
            <a:pPr lvl="0">
              <a:lnSpc>
                <a:spcPct val="150000"/>
              </a:lnSpc>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be a challenge to enter and get the target audience.</a:t>
            </a:r>
          </a:p>
          <a:p>
            <a:pPr marL="342900" lvl="0" indent="-342900">
              <a:lnSpc>
                <a:spcPct val="150000"/>
              </a:lnSpc>
              <a:spcAft>
                <a:spcPts val="800"/>
              </a:spcAft>
              <a:buFont typeface="Symbol" panose="05050102010706020507" pitchFamily="18" charset="2"/>
              <a:buChar char=""/>
            </a:pPr>
            <a:r>
              <a:rPr lang="en-IN" sz="1600" kern="100" dirty="0">
                <a:latin typeface="Calibri" panose="020F0502020204030204" pitchFamily="34" charset="0"/>
                <a:ea typeface="Calibri" panose="020F0502020204030204" pitchFamily="34" charset="0"/>
                <a:cs typeface="Times New Roman" panose="02020603050405020304" pitchFamily="18" charset="0"/>
              </a:rPr>
              <a:t>Since certain hospitals has its own “Geriatric care” , it’ll be a test to convince the intended users to use our product.</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67064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051EF4-5160-BA15-5EEF-9A6BDA9BA1EB}"/>
              </a:ext>
            </a:extLst>
          </p:cNvPr>
          <p:cNvSpPr txBox="1"/>
          <p:nvPr/>
        </p:nvSpPr>
        <p:spPr>
          <a:xfrm>
            <a:off x="494521" y="727788"/>
            <a:ext cx="11262049" cy="2932278"/>
          </a:xfrm>
          <a:prstGeom prst="rect">
            <a:avLst/>
          </a:prstGeom>
          <a:noFill/>
        </p:spPr>
        <p:txBody>
          <a:bodyPr wrap="square" rtlCol="0">
            <a:spAutoFit/>
          </a:bodyPr>
          <a:lstStyle/>
          <a:p>
            <a:r>
              <a:rPr lang="en-IN" b="1" dirty="0">
                <a:latin typeface="Calibri" panose="020F0502020204030204" pitchFamily="34" charset="0"/>
                <a:cs typeface="Calibri" panose="020F0502020204030204" pitchFamily="34" charset="0"/>
              </a:rPr>
              <a:t>Riskiest Assumptions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Calibri" panose="020F0502020204030204" pitchFamily="34" charset="0"/>
              </a:rPr>
              <a:t>As India’s a growing market for smartwatch with 47% year on year growth in 2022 which assumes that there will be huge growth in near future.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Calibri" panose="020F0502020204030204" pitchFamily="34" charset="0"/>
              </a:rPr>
              <a:t>With growing India’s Senior citizen’s population, it is to rise by 41% which is 194 million by 2031.Health will become a primary concern as the projected India’s total population around 1500 million.</a:t>
            </a:r>
          </a:p>
          <a:p>
            <a:pPr marL="342900" lvl="0" indent="-342900">
              <a:lnSpc>
                <a:spcPct val="107000"/>
              </a:lnSpc>
              <a:spcAft>
                <a:spcPts val="800"/>
              </a:spcAft>
              <a:buFont typeface="Symbol" panose="05050102010706020507" pitchFamily="18" charset="2"/>
              <a:buChar char=""/>
            </a:pPr>
            <a:r>
              <a:rPr lang="en-IN" sz="1800" dirty="0">
                <a:effectLst/>
                <a:latin typeface="Calibri" panose="020F0502020204030204" pitchFamily="34" charset="0"/>
                <a:ea typeface="Calibri" panose="020F0502020204030204" pitchFamily="34" charset="0"/>
                <a:cs typeface="Calibri" panose="020F0502020204030204" pitchFamily="34" charset="0"/>
              </a:rPr>
              <a:t>Can be provided in the competitive cost structure since there are no players with competitive price(Apple SE – INR 30,000 ; Samsung Galaxy watch 4 LTE – INR 29,000). </a:t>
            </a:r>
          </a:p>
          <a:p>
            <a:pPr marL="342900" lvl="0" indent="-342900">
              <a:lnSpc>
                <a:spcPct val="107000"/>
              </a:lnSpc>
              <a:spcAft>
                <a:spcPts val="800"/>
              </a:spcAft>
              <a:buFont typeface="Symbol" panose="05050102010706020507" pitchFamily="18" charset="2"/>
              <a:buChar char=""/>
            </a:pPr>
            <a:endParaRPr lang="en-IN" dirty="0">
              <a:latin typeface="Calibri" panose="020F0502020204030204" pitchFamily="34" charset="0"/>
              <a:cs typeface="Times New Roman" panose="02020603050405020304" pitchFamily="18" charset="0"/>
            </a:endParaRPr>
          </a:p>
          <a:p>
            <a:pPr lvl="0">
              <a:lnSpc>
                <a:spcPct val="107000"/>
              </a:lnSpc>
              <a:spcAft>
                <a:spcPts val="800"/>
              </a:spcAft>
            </a:pPr>
            <a:endParaRPr lang="en-IN" dirty="0">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88235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2">
            <a:extLst>
              <a:ext uri="{FF2B5EF4-FFF2-40B4-BE49-F238E27FC236}">
                <a16:creationId xmlns:a16="http://schemas.microsoft.com/office/drawing/2014/main" id="{D46A3133-61AE-458C-8BD6-2BFFC0D88638}"/>
              </a:ext>
            </a:extLst>
          </p:cNvPr>
          <p:cNvSpPr/>
          <p:nvPr/>
        </p:nvSpPr>
        <p:spPr>
          <a:xfrm>
            <a:off x="2873829" y="1799771"/>
            <a:ext cx="6444342" cy="3258458"/>
          </a:xfrm>
          <a:prstGeom prst="rect">
            <a:avLst/>
          </a:prstGeom>
          <a:gradFill>
            <a:gsLst>
              <a:gs pos="0">
                <a:schemeClr val="bg1">
                  <a:alpha val="15000"/>
                </a:schemeClr>
              </a:gs>
              <a:gs pos="100000">
                <a:schemeClr val="bg1">
                  <a:alpha val="0"/>
                </a:schemeClr>
              </a:gs>
            </a:gsLst>
            <a:lin ang="5400000" scaled="1"/>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7200" dirty="0">
                <a:solidFill>
                  <a:schemeClr val="tx1"/>
                </a:solidFill>
                <a:latin typeface="+mj-lt"/>
              </a:rPr>
              <a:t>Thanks !</a:t>
            </a:r>
            <a:endParaRPr lang="ko-KR" altLang="en-US" sz="7200" dirty="0">
              <a:solidFill>
                <a:schemeClr val="tx1"/>
              </a:solidFill>
              <a:latin typeface="+mj-lt"/>
            </a:endParaRPr>
          </a:p>
        </p:txBody>
      </p:sp>
    </p:spTree>
    <p:extLst>
      <p:ext uri="{BB962C8B-B14F-4D97-AF65-F5344CB8AC3E}">
        <p14:creationId xmlns:p14="http://schemas.microsoft.com/office/powerpoint/2010/main" val="1907620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1BFD34EB-5463-4FA3-AC50-50177AD4F407}"/>
              </a:ext>
            </a:extLst>
          </p:cNvPr>
          <p:cNvSpPr txBox="1"/>
          <p:nvPr/>
        </p:nvSpPr>
        <p:spPr>
          <a:xfrm>
            <a:off x="2006599" y="297365"/>
            <a:ext cx="8178802" cy="523220"/>
          </a:xfrm>
          <a:prstGeom prst="rect">
            <a:avLst/>
          </a:prstGeom>
          <a:noFill/>
          <a:effectLst/>
        </p:spPr>
        <p:txBody>
          <a:bodyPr wrap="square" rtlCol="0" anchor="ctr" anchorCtr="0">
            <a:spAutoFit/>
          </a:bodyPr>
          <a:lstStyle>
            <a:defPPr>
              <a:defRPr lang="ko-KR"/>
            </a:defPPr>
            <a:lvl1pPr>
              <a:defRPr sz="3200" b="1">
                <a:latin typeface="Arial Black" panose="020B0A04020102020204" pitchFamily="34" charset="0"/>
                <a:cs typeface="Arial" panose="020B0604020202020204" pitchFamily="34" charset="0"/>
              </a:defRPr>
            </a:lvl1pPr>
          </a:lstStyle>
          <a:p>
            <a:pPr algn="ctr"/>
            <a:r>
              <a:rPr lang="en-US" altLang="ko-KR" sz="2800" b="0" dirty="0">
                <a:latin typeface="+mj-lt"/>
              </a:rPr>
              <a:t>Agenda</a:t>
            </a:r>
            <a:endParaRPr lang="ko-KR" altLang="en-US" sz="2800" b="0" dirty="0">
              <a:latin typeface="+mj-lt"/>
            </a:endParaRPr>
          </a:p>
        </p:txBody>
      </p:sp>
      <p:cxnSp>
        <p:nvCxnSpPr>
          <p:cNvPr id="19" name="직선 연결선 18">
            <a:extLst>
              <a:ext uri="{FF2B5EF4-FFF2-40B4-BE49-F238E27FC236}">
                <a16:creationId xmlns:a16="http://schemas.microsoft.com/office/drawing/2014/main" id="{2CA206AD-7507-49B6-A57F-0D54B4D92C48}"/>
              </a:ext>
            </a:extLst>
          </p:cNvPr>
          <p:cNvCxnSpPr>
            <a:cxnSpLocks/>
          </p:cNvCxnSpPr>
          <p:nvPr/>
        </p:nvCxnSpPr>
        <p:spPr>
          <a:xfrm>
            <a:off x="857250" y="1117952"/>
            <a:ext cx="10477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1009A3A-1A2B-9B07-CFDF-44DFF7BF1B4B}"/>
              </a:ext>
            </a:extLst>
          </p:cNvPr>
          <p:cNvSpPr txBox="1"/>
          <p:nvPr/>
        </p:nvSpPr>
        <p:spPr>
          <a:xfrm>
            <a:off x="857250" y="1474237"/>
            <a:ext cx="9061191" cy="4450449"/>
          </a:xfrm>
          <a:prstGeom prst="rect">
            <a:avLst/>
          </a:prstGeom>
          <a:noFill/>
        </p:spPr>
        <p:txBody>
          <a:bodyPr wrap="square" rtlCol="0">
            <a:spAutoFit/>
          </a:bodyPr>
          <a:lstStyle/>
          <a:p>
            <a:pPr marL="342900" indent="-342900">
              <a:lnSpc>
                <a:spcPct val="200000"/>
              </a:lnSpc>
              <a:buFont typeface="+mj-lt"/>
              <a:buAutoNum type="arabicPeriod"/>
            </a:pPr>
            <a:r>
              <a:rPr lang="en-IN" dirty="0">
                <a:latin typeface="Arial" panose="020B0604020202020204" pitchFamily="34" charset="0"/>
                <a:cs typeface="Arial" panose="020B0604020202020204" pitchFamily="34" charset="0"/>
              </a:rPr>
              <a:t>Executive Summary</a:t>
            </a:r>
          </a:p>
          <a:p>
            <a:pPr marL="342900" indent="-342900">
              <a:lnSpc>
                <a:spcPct val="200000"/>
              </a:lnSpc>
              <a:buFont typeface="+mj-lt"/>
              <a:buAutoNum type="arabicPeriod"/>
            </a:pPr>
            <a:r>
              <a:rPr lang="en-IN" dirty="0">
                <a:latin typeface="Arial" panose="020B0604020202020204" pitchFamily="34" charset="0"/>
                <a:cs typeface="Arial" panose="020B0604020202020204" pitchFamily="34" charset="0"/>
              </a:rPr>
              <a:t>Customer Journey &amp; Customer Interview</a:t>
            </a:r>
          </a:p>
          <a:p>
            <a:pPr marL="342900" indent="-342900">
              <a:lnSpc>
                <a:spcPct val="200000"/>
              </a:lnSpc>
              <a:buFont typeface="+mj-lt"/>
              <a:buAutoNum type="arabicPeriod"/>
            </a:pPr>
            <a:r>
              <a:rPr lang="en-IN" dirty="0">
                <a:latin typeface="Arial" panose="020B0604020202020204" pitchFamily="34" charset="0"/>
                <a:cs typeface="Arial" panose="020B0604020202020204" pitchFamily="34" charset="0"/>
              </a:rPr>
              <a:t>Empathy Map</a:t>
            </a:r>
          </a:p>
          <a:p>
            <a:pPr marL="342900" indent="-342900">
              <a:lnSpc>
                <a:spcPct val="200000"/>
              </a:lnSpc>
              <a:buFont typeface="+mj-lt"/>
              <a:buAutoNum type="arabicPeriod"/>
            </a:pPr>
            <a:r>
              <a:rPr lang="en-IN" dirty="0">
                <a:latin typeface="Arial" panose="020B0604020202020204" pitchFamily="34" charset="0"/>
                <a:cs typeface="Arial" panose="020B0604020202020204" pitchFamily="34" charset="0"/>
              </a:rPr>
              <a:t>User Persona</a:t>
            </a:r>
          </a:p>
          <a:p>
            <a:pPr marL="342900" indent="-342900">
              <a:lnSpc>
                <a:spcPct val="200000"/>
              </a:lnSpc>
              <a:buFont typeface="+mj-lt"/>
              <a:buAutoNum type="arabicPeriod"/>
            </a:pPr>
            <a:r>
              <a:rPr lang="en-IN" dirty="0">
                <a:latin typeface="Arial" panose="020B0604020202020204" pitchFamily="34" charset="0"/>
                <a:cs typeface="Arial" panose="020B0604020202020204" pitchFamily="34" charset="0"/>
              </a:rPr>
              <a:t>Value Proposition canvas</a:t>
            </a:r>
          </a:p>
          <a:p>
            <a:pPr marL="342900" indent="-342900">
              <a:lnSpc>
                <a:spcPct val="200000"/>
              </a:lnSpc>
              <a:buFont typeface="+mj-lt"/>
              <a:buAutoNum type="arabicPeriod"/>
            </a:pPr>
            <a:r>
              <a:rPr lang="en-IN" dirty="0">
                <a:latin typeface="Arial" panose="020B0604020202020204" pitchFamily="34" charset="0"/>
                <a:cs typeface="Arial" panose="020B0604020202020204" pitchFamily="34" charset="0"/>
              </a:rPr>
              <a:t>MVP</a:t>
            </a:r>
          </a:p>
          <a:p>
            <a:pPr marL="342900" indent="-342900">
              <a:lnSpc>
                <a:spcPct val="200000"/>
              </a:lnSpc>
              <a:buFont typeface="+mj-lt"/>
              <a:buAutoNum type="arabicPeriod"/>
            </a:pPr>
            <a:endParaRPr lang="en-IN" dirty="0"/>
          </a:p>
          <a:p>
            <a:pPr marL="342900" indent="-342900">
              <a:lnSpc>
                <a:spcPct val="200000"/>
              </a:lnSpc>
              <a:buFont typeface="+mj-lt"/>
              <a:buAutoNum type="arabicPeriod"/>
            </a:pPr>
            <a:endParaRPr lang="en-IN" dirty="0"/>
          </a:p>
        </p:txBody>
      </p:sp>
    </p:spTree>
    <p:extLst>
      <p:ext uri="{BB962C8B-B14F-4D97-AF65-F5344CB8AC3E}">
        <p14:creationId xmlns:p14="http://schemas.microsoft.com/office/powerpoint/2010/main" val="1309280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1E0BC706-349E-4BC1-88C9-63F04FB9AA72}"/>
              </a:ext>
            </a:extLst>
          </p:cNvPr>
          <p:cNvSpPr txBox="1"/>
          <p:nvPr/>
        </p:nvSpPr>
        <p:spPr>
          <a:xfrm>
            <a:off x="2006599" y="297365"/>
            <a:ext cx="8178802" cy="523220"/>
          </a:xfrm>
          <a:prstGeom prst="rect">
            <a:avLst/>
          </a:prstGeom>
          <a:noFill/>
          <a:effectLst/>
        </p:spPr>
        <p:txBody>
          <a:bodyPr wrap="square" rtlCol="0" anchor="ctr" anchorCtr="0">
            <a:spAutoFit/>
          </a:bodyPr>
          <a:lstStyle>
            <a:defPPr>
              <a:defRPr lang="ko-KR"/>
            </a:defPPr>
            <a:lvl1pPr>
              <a:defRPr sz="3200" b="1">
                <a:latin typeface="Arial Black" panose="020B0A04020102020204" pitchFamily="34" charset="0"/>
                <a:cs typeface="Arial" panose="020B0604020202020204" pitchFamily="34" charset="0"/>
              </a:defRPr>
            </a:lvl1pPr>
          </a:lstStyle>
          <a:p>
            <a:pPr algn="ctr"/>
            <a:r>
              <a:rPr lang="en-US" altLang="ko-KR" sz="2800" b="0" dirty="0">
                <a:latin typeface="+mj-lt"/>
              </a:rPr>
              <a:t>Executive summary</a:t>
            </a:r>
            <a:endParaRPr lang="ko-KR" altLang="en-US" sz="2800" b="0" dirty="0">
              <a:latin typeface="+mj-lt"/>
            </a:endParaRPr>
          </a:p>
        </p:txBody>
      </p:sp>
      <p:cxnSp>
        <p:nvCxnSpPr>
          <p:cNvPr id="45" name="직선 연결선 44">
            <a:extLst>
              <a:ext uri="{FF2B5EF4-FFF2-40B4-BE49-F238E27FC236}">
                <a16:creationId xmlns:a16="http://schemas.microsoft.com/office/drawing/2014/main" id="{4EDD07A9-61E7-4B5C-A2CF-66425558B33B}"/>
              </a:ext>
            </a:extLst>
          </p:cNvPr>
          <p:cNvCxnSpPr>
            <a:cxnSpLocks/>
          </p:cNvCxnSpPr>
          <p:nvPr/>
        </p:nvCxnSpPr>
        <p:spPr>
          <a:xfrm>
            <a:off x="857250" y="1117952"/>
            <a:ext cx="10477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ACDBE35-C80C-D51A-9863-08CB5BB520B7}"/>
              </a:ext>
            </a:extLst>
          </p:cNvPr>
          <p:cNvSpPr txBox="1"/>
          <p:nvPr/>
        </p:nvSpPr>
        <p:spPr>
          <a:xfrm>
            <a:off x="857250" y="1520890"/>
            <a:ext cx="8678636" cy="884088"/>
          </a:xfrm>
          <a:prstGeom prst="rect">
            <a:avLst/>
          </a:prstGeom>
          <a:noFill/>
        </p:spPr>
        <p:txBody>
          <a:bodyPr wrap="square" rtlCol="0">
            <a:spAutoFit/>
          </a:bodyPr>
          <a:lstStyle/>
          <a:p>
            <a:pPr>
              <a:lnSpc>
                <a:spcPct val="150000"/>
              </a:lnSpc>
            </a:pPr>
            <a:r>
              <a:rPr lang="en-IN" dirty="0"/>
              <a:t>Senior Wellness aims to promote a healthy lifestyle and support during</a:t>
            </a:r>
          </a:p>
          <a:p>
            <a:pPr>
              <a:lnSpc>
                <a:spcPct val="150000"/>
              </a:lnSpc>
            </a:pPr>
            <a:r>
              <a:rPr lang="en-IN" dirty="0"/>
              <a:t>Emergency situation for senior citizens/Aged parents .</a:t>
            </a:r>
          </a:p>
        </p:txBody>
      </p:sp>
    </p:spTree>
    <p:extLst>
      <p:ext uri="{BB962C8B-B14F-4D97-AF65-F5344CB8AC3E}">
        <p14:creationId xmlns:p14="http://schemas.microsoft.com/office/powerpoint/2010/main" val="1821093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1E0BC706-349E-4BC1-88C9-63F04FB9AA72}"/>
              </a:ext>
            </a:extLst>
          </p:cNvPr>
          <p:cNvSpPr txBox="1"/>
          <p:nvPr/>
        </p:nvSpPr>
        <p:spPr>
          <a:xfrm>
            <a:off x="2006599" y="297365"/>
            <a:ext cx="8178802" cy="523220"/>
          </a:xfrm>
          <a:prstGeom prst="rect">
            <a:avLst/>
          </a:prstGeom>
          <a:noFill/>
          <a:effectLst/>
        </p:spPr>
        <p:txBody>
          <a:bodyPr wrap="square" rtlCol="0" anchor="ctr" anchorCtr="0">
            <a:spAutoFit/>
          </a:bodyPr>
          <a:lstStyle>
            <a:defPPr>
              <a:defRPr lang="ko-KR"/>
            </a:defPPr>
            <a:lvl1pPr>
              <a:defRPr sz="3200" b="1">
                <a:latin typeface="Arial Black" panose="020B0A04020102020204" pitchFamily="34" charset="0"/>
                <a:cs typeface="Arial" panose="020B0604020202020204" pitchFamily="34" charset="0"/>
              </a:defRPr>
            </a:lvl1pPr>
          </a:lstStyle>
          <a:p>
            <a:pPr algn="ctr"/>
            <a:r>
              <a:rPr lang="en-US" altLang="ko-KR" sz="2800" b="0" dirty="0">
                <a:latin typeface="+mj-lt"/>
              </a:rPr>
              <a:t>Customer Journey &amp; Interviews</a:t>
            </a:r>
            <a:endParaRPr lang="ko-KR" altLang="en-US" sz="2800" b="0" dirty="0">
              <a:latin typeface="+mj-lt"/>
            </a:endParaRPr>
          </a:p>
        </p:txBody>
      </p:sp>
      <p:cxnSp>
        <p:nvCxnSpPr>
          <p:cNvPr id="45" name="직선 연결선 44">
            <a:extLst>
              <a:ext uri="{FF2B5EF4-FFF2-40B4-BE49-F238E27FC236}">
                <a16:creationId xmlns:a16="http://schemas.microsoft.com/office/drawing/2014/main" id="{4EDD07A9-61E7-4B5C-A2CF-66425558B33B}"/>
              </a:ext>
            </a:extLst>
          </p:cNvPr>
          <p:cNvCxnSpPr>
            <a:cxnSpLocks/>
          </p:cNvCxnSpPr>
          <p:nvPr/>
        </p:nvCxnSpPr>
        <p:spPr>
          <a:xfrm>
            <a:off x="857250" y="1117952"/>
            <a:ext cx="104775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ACDBE35-C80C-D51A-9863-08CB5BB520B7}"/>
              </a:ext>
            </a:extLst>
          </p:cNvPr>
          <p:cNvSpPr txBox="1"/>
          <p:nvPr/>
        </p:nvSpPr>
        <p:spPr>
          <a:xfrm>
            <a:off x="763944" y="1203649"/>
            <a:ext cx="10022244" cy="4818499"/>
          </a:xfrm>
          <a:prstGeom prst="rect">
            <a:avLst/>
          </a:prstGeom>
          <a:noFill/>
        </p:spPr>
        <p:txBody>
          <a:bodyPr wrap="square" rtlCol="0">
            <a:spAutoFit/>
          </a:bodyPr>
          <a:lstStyle/>
          <a:p>
            <a:pPr>
              <a:lnSpc>
                <a:spcPct val="150000"/>
              </a:lnSpc>
            </a:pPr>
            <a:r>
              <a:rPr lang="en-IN" sz="1800" b="1" kern="100" dirty="0">
                <a:effectLst/>
                <a:latin typeface="Calibri" panose="020F0502020204030204" pitchFamily="34" charset="0"/>
                <a:ea typeface="Calibri" panose="020F0502020204030204" pitchFamily="34" charset="0"/>
                <a:cs typeface="Calibri" panose="020F0502020204030204" pitchFamily="34" charset="0"/>
              </a:rPr>
              <a:t>Customer Interview Questions (6 people were interviewed in person)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50000"/>
              </a:lnSpc>
              <a:spcAft>
                <a:spcPts val="800"/>
              </a:spcAft>
              <a:buFont typeface="+mj-lt"/>
              <a:buAutoNum type="arabicPeriod"/>
            </a:pPr>
            <a:r>
              <a:rPr lang="en-IN" sz="1800" kern="100" dirty="0">
                <a:effectLst/>
                <a:latin typeface="Calibri" panose="020F0502020204030204" pitchFamily="34" charset="0"/>
                <a:ea typeface="Calibri" panose="020F0502020204030204" pitchFamily="34" charset="0"/>
                <a:cs typeface="Calibri" panose="020F0502020204030204" pitchFamily="34" charset="0"/>
              </a:rPr>
              <a:t>How often do you monitor your health, and what methods do you currently use?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spcAft>
                <a:spcPts val="800"/>
              </a:spcAft>
              <a:buFont typeface="+mj-lt"/>
              <a:buAutoNum type="arabicPeriod"/>
            </a:pPr>
            <a:r>
              <a:rPr lang="en-IN" sz="1800" kern="100" dirty="0">
                <a:effectLst/>
                <a:latin typeface="Calibri" panose="020F0502020204030204" pitchFamily="34" charset="0"/>
                <a:ea typeface="Calibri" panose="020F0502020204030204" pitchFamily="34" charset="0"/>
                <a:cs typeface="Calibri" panose="020F0502020204030204" pitchFamily="34" charset="0"/>
              </a:rPr>
              <a:t>How comfortable are you with using technology, such as smartwatches?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spcAft>
                <a:spcPts val="800"/>
              </a:spcAft>
              <a:buFont typeface="+mj-lt"/>
              <a:buAutoNum type="arabicPeriod"/>
            </a:pPr>
            <a:r>
              <a:rPr lang="en-IN" sz="1800" kern="100" dirty="0">
                <a:effectLst/>
                <a:latin typeface="Calibri" panose="020F0502020204030204" pitchFamily="34" charset="0"/>
                <a:ea typeface="Calibri" panose="020F0502020204030204" pitchFamily="34" charset="0"/>
                <a:cs typeface="Calibri" panose="020F0502020204030204" pitchFamily="34" charset="0"/>
              </a:rPr>
              <a:t>Do you currently have a caregiver, or would you be interested in having one in case of</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Emergencies?</a:t>
            </a:r>
          </a:p>
          <a:p>
            <a:pPr>
              <a:spcAft>
                <a:spcPts val="800"/>
              </a:spcAft>
            </a:pPr>
            <a:r>
              <a:rPr lang="en-IN" kern="100" dirty="0">
                <a:latin typeface="Calibri" panose="020F0502020204030204" pitchFamily="34" charset="0"/>
                <a:ea typeface="Calibri" panose="020F0502020204030204" pitchFamily="34" charset="0"/>
                <a:cs typeface="Calibri" panose="020F0502020204030204" pitchFamily="34" charset="0"/>
              </a:rPr>
              <a:t>4.   </a:t>
            </a:r>
            <a:r>
              <a:rPr lang="en-IN" sz="1800" kern="100" dirty="0">
                <a:effectLst/>
                <a:latin typeface="Calibri" panose="020F0502020204030204" pitchFamily="34" charset="0"/>
                <a:ea typeface="Calibri" panose="020F0502020204030204" pitchFamily="34" charset="0"/>
                <a:cs typeface="Calibri" panose="020F0502020204030204" pitchFamily="34" charset="0"/>
              </a:rPr>
              <a:t>How frequently do you experience health issues that require medical attention?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5.   How important is it for you to have a device that can monitor your health and alert your caregiver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if anything goes wrong?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6.   What features do you consider important in a smartwatch that is designed to monitor your health?</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7.   How would you like to receive alerts in case of emergencies, such as through a phone call, text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spcAft>
                <a:spcPts val="800"/>
              </a:spcAft>
            </a:pPr>
            <a:r>
              <a:rPr lang="en-IN" sz="1800" kern="100" dirty="0">
                <a:effectLst/>
                <a:latin typeface="Calibri" panose="020F0502020204030204" pitchFamily="34" charset="0"/>
                <a:ea typeface="Calibri" panose="020F0502020204030204" pitchFamily="34" charset="0"/>
                <a:cs typeface="Calibri" panose="020F0502020204030204" pitchFamily="34" charset="0"/>
              </a:rPr>
              <a:t>message, or push notification on the smartwatch?</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endParaRPr lang="en-IN" dirty="0"/>
          </a:p>
        </p:txBody>
      </p:sp>
    </p:spTree>
    <p:extLst>
      <p:ext uri="{BB962C8B-B14F-4D97-AF65-F5344CB8AC3E}">
        <p14:creationId xmlns:p14="http://schemas.microsoft.com/office/powerpoint/2010/main" val="897914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9" name="Ink 8">
                <a:extLst>
                  <a:ext uri="{FF2B5EF4-FFF2-40B4-BE49-F238E27FC236}">
                    <a16:creationId xmlns:a16="http://schemas.microsoft.com/office/drawing/2014/main" id="{90F71478-0E42-5DB6-8E23-DB08477B41A5}"/>
                  </a:ext>
                </a:extLst>
              </p14:cNvPr>
              <p14:cNvContentPartPr/>
              <p14:nvPr/>
            </p14:nvContentPartPr>
            <p14:xfrm>
              <a:off x="6095639" y="899485"/>
              <a:ext cx="360" cy="5850360"/>
            </p14:xfrm>
          </p:contentPart>
        </mc:Choice>
        <mc:Fallback>
          <p:pic>
            <p:nvPicPr>
              <p:cNvPr id="9" name="Ink 8">
                <a:extLst>
                  <a:ext uri="{FF2B5EF4-FFF2-40B4-BE49-F238E27FC236}">
                    <a16:creationId xmlns:a16="http://schemas.microsoft.com/office/drawing/2014/main" id="{90F71478-0E42-5DB6-8E23-DB08477B41A5}"/>
                  </a:ext>
                </a:extLst>
              </p:cNvPr>
              <p:cNvPicPr/>
              <p:nvPr/>
            </p:nvPicPr>
            <p:blipFill>
              <a:blip r:embed="rId3"/>
              <a:stretch>
                <a:fillRect/>
              </a:stretch>
            </p:blipFill>
            <p:spPr>
              <a:xfrm>
                <a:off x="6059639" y="863487"/>
                <a:ext cx="72000" cy="5921996"/>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0" name="Ink 9">
                <a:extLst>
                  <a:ext uri="{FF2B5EF4-FFF2-40B4-BE49-F238E27FC236}">
                    <a16:creationId xmlns:a16="http://schemas.microsoft.com/office/drawing/2014/main" id="{CDF3F3C4-8088-44CF-468A-BA76C90A68D2}"/>
                  </a:ext>
                </a:extLst>
              </p14:cNvPr>
              <p14:cNvContentPartPr/>
              <p14:nvPr/>
            </p14:nvContentPartPr>
            <p14:xfrm>
              <a:off x="392868" y="3487030"/>
              <a:ext cx="11260800" cy="360"/>
            </p14:xfrm>
          </p:contentPart>
        </mc:Choice>
        <mc:Fallback xmlns="">
          <p:pic>
            <p:nvPicPr>
              <p:cNvPr id="10" name="Ink 9">
                <a:extLst>
                  <a:ext uri="{FF2B5EF4-FFF2-40B4-BE49-F238E27FC236}">
                    <a16:creationId xmlns:a16="http://schemas.microsoft.com/office/drawing/2014/main" id="{CDF3F3C4-8088-44CF-468A-BA76C90A68D2}"/>
                  </a:ext>
                </a:extLst>
              </p:cNvPr>
              <p:cNvPicPr/>
              <p:nvPr/>
            </p:nvPicPr>
            <p:blipFill>
              <a:blip r:embed="rId5"/>
              <a:stretch>
                <a:fillRect/>
              </a:stretch>
            </p:blipFill>
            <p:spPr>
              <a:xfrm>
                <a:off x="357228" y="3451030"/>
                <a:ext cx="11332440" cy="72000"/>
              </a:xfrm>
              <a:prstGeom prst="rect">
                <a:avLst/>
              </a:prstGeom>
            </p:spPr>
          </p:pic>
        </mc:Fallback>
      </mc:AlternateContent>
      <p:sp>
        <p:nvSpPr>
          <p:cNvPr id="14" name="Rectangle 13">
            <a:extLst>
              <a:ext uri="{FF2B5EF4-FFF2-40B4-BE49-F238E27FC236}">
                <a16:creationId xmlns:a16="http://schemas.microsoft.com/office/drawing/2014/main" id="{97E11938-EE0D-6EAB-9B0C-69238AFA8435}"/>
              </a:ext>
            </a:extLst>
          </p:cNvPr>
          <p:cNvSpPr/>
          <p:nvPr/>
        </p:nvSpPr>
        <p:spPr>
          <a:xfrm>
            <a:off x="4377906" y="11134"/>
            <a:ext cx="3436187" cy="584775"/>
          </a:xfrm>
          <a:prstGeom prst="rect">
            <a:avLst/>
          </a:prstGeom>
          <a:noFill/>
        </p:spPr>
        <p:txBody>
          <a:bodyPr wrap="square" lIns="91440" tIns="45720" rIns="91440" bIns="45720">
            <a:spAutoFit/>
          </a:bodyPr>
          <a:lstStyle/>
          <a:p>
            <a:pPr algn="ctr"/>
            <a:r>
              <a:rPr lang="en-US" sz="2800" b="1" cap="none" spc="0" dirty="0">
                <a:ln w="0"/>
                <a:solidFill>
                  <a:schemeClr val="tx1"/>
                </a:solidFill>
                <a:effectLst>
                  <a:outerShdw blurRad="38100" dist="19050" dir="2700000" algn="tl" rotWithShape="0">
                    <a:schemeClr val="dk1">
                      <a:alpha val="40000"/>
                    </a:schemeClr>
                  </a:outerShdw>
                </a:effectLst>
              </a:rPr>
              <a:t>Empathy</a:t>
            </a:r>
            <a:r>
              <a:rPr lang="en-US" sz="3200" b="1" cap="none" spc="0" dirty="0">
                <a:ln w="0"/>
                <a:solidFill>
                  <a:schemeClr val="tx1"/>
                </a:solidFill>
                <a:effectLst>
                  <a:outerShdw blurRad="38100" dist="19050" dir="2700000" algn="tl" rotWithShape="0">
                    <a:schemeClr val="dk1">
                      <a:alpha val="40000"/>
                    </a:schemeClr>
                  </a:outerShdw>
                </a:effectLst>
              </a:rPr>
              <a:t> </a:t>
            </a:r>
            <a:r>
              <a:rPr lang="en-US" sz="2800" b="1" cap="none" spc="0" dirty="0">
                <a:ln w="0"/>
                <a:solidFill>
                  <a:schemeClr val="tx1"/>
                </a:solidFill>
                <a:effectLst>
                  <a:outerShdw blurRad="38100" dist="19050" dir="2700000" algn="tl" rotWithShape="0">
                    <a:schemeClr val="dk1">
                      <a:alpha val="40000"/>
                    </a:schemeClr>
                  </a:outerShdw>
                </a:effectLst>
              </a:rPr>
              <a:t>Map</a:t>
            </a:r>
          </a:p>
        </p:txBody>
      </p:sp>
      <p:sp>
        <p:nvSpPr>
          <p:cNvPr id="17" name="TextBox 16">
            <a:extLst>
              <a:ext uri="{FF2B5EF4-FFF2-40B4-BE49-F238E27FC236}">
                <a16:creationId xmlns:a16="http://schemas.microsoft.com/office/drawing/2014/main" id="{8FFD3B0B-8637-5B43-16C1-219474D3C34D}"/>
              </a:ext>
            </a:extLst>
          </p:cNvPr>
          <p:cNvSpPr txBox="1"/>
          <p:nvPr/>
        </p:nvSpPr>
        <p:spPr>
          <a:xfrm>
            <a:off x="317241" y="530153"/>
            <a:ext cx="761268" cy="369332"/>
          </a:xfrm>
          <a:prstGeom prst="rect">
            <a:avLst/>
          </a:prstGeom>
          <a:noFill/>
        </p:spPr>
        <p:txBody>
          <a:bodyPr wrap="square" rtlCol="0">
            <a:spAutoFit/>
          </a:bodyPr>
          <a:lstStyle/>
          <a:p>
            <a:r>
              <a:rPr lang="en-IN" b="1" dirty="0">
                <a:latin typeface="Arial Black" panose="020B0A04020102020204" pitchFamily="34" charset="0"/>
              </a:rPr>
              <a:t>Say</a:t>
            </a:r>
          </a:p>
        </p:txBody>
      </p:sp>
      <p:sp>
        <p:nvSpPr>
          <p:cNvPr id="18" name="TextBox 17">
            <a:extLst>
              <a:ext uri="{FF2B5EF4-FFF2-40B4-BE49-F238E27FC236}">
                <a16:creationId xmlns:a16="http://schemas.microsoft.com/office/drawing/2014/main" id="{30587FE8-62B9-0D18-9DB5-5139B18DEA02}"/>
              </a:ext>
            </a:extLst>
          </p:cNvPr>
          <p:cNvSpPr txBox="1"/>
          <p:nvPr/>
        </p:nvSpPr>
        <p:spPr>
          <a:xfrm>
            <a:off x="6223819" y="561986"/>
            <a:ext cx="1032387" cy="369332"/>
          </a:xfrm>
          <a:prstGeom prst="rect">
            <a:avLst/>
          </a:prstGeom>
          <a:noFill/>
        </p:spPr>
        <p:txBody>
          <a:bodyPr wrap="square" rtlCol="0">
            <a:spAutoFit/>
          </a:bodyPr>
          <a:lstStyle/>
          <a:p>
            <a:r>
              <a:rPr lang="en-IN" b="1" dirty="0">
                <a:latin typeface="Arial Black" panose="020B0A04020102020204" pitchFamily="34" charset="0"/>
              </a:rPr>
              <a:t>Think</a:t>
            </a:r>
          </a:p>
        </p:txBody>
      </p:sp>
      <p:sp>
        <p:nvSpPr>
          <p:cNvPr id="19" name="TextBox 18">
            <a:extLst>
              <a:ext uri="{FF2B5EF4-FFF2-40B4-BE49-F238E27FC236}">
                <a16:creationId xmlns:a16="http://schemas.microsoft.com/office/drawing/2014/main" id="{DA077423-5243-58B0-3B16-81F6B20A299B}"/>
              </a:ext>
            </a:extLst>
          </p:cNvPr>
          <p:cNvSpPr txBox="1"/>
          <p:nvPr/>
        </p:nvSpPr>
        <p:spPr>
          <a:xfrm>
            <a:off x="224274" y="3671696"/>
            <a:ext cx="876579" cy="369332"/>
          </a:xfrm>
          <a:prstGeom prst="rect">
            <a:avLst/>
          </a:prstGeom>
          <a:noFill/>
        </p:spPr>
        <p:txBody>
          <a:bodyPr wrap="square" rtlCol="0">
            <a:spAutoFit/>
          </a:bodyPr>
          <a:lstStyle/>
          <a:p>
            <a:r>
              <a:rPr lang="en-IN" b="1" dirty="0">
                <a:latin typeface="Arial Black" panose="020B0A04020102020204" pitchFamily="34" charset="0"/>
              </a:rPr>
              <a:t>Does</a:t>
            </a:r>
          </a:p>
        </p:txBody>
      </p:sp>
      <p:sp>
        <p:nvSpPr>
          <p:cNvPr id="20" name="TextBox 19">
            <a:extLst>
              <a:ext uri="{FF2B5EF4-FFF2-40B4-BE49-F238E27FC236}">
                <a16:creationId xmlns:a16="http://schemas.microsoft.com/office/drawing/2014/main" id="{3F05922C-9F91-4B4E-494B-0D21EB5A161B}"/>
              </a:ext>
            </a:extLst>
          </p:cNvPr>
          <p:cNvSpPr txBox="1"/>
          <p:nvPr/>
        </p:nvSpPr>
        <p:spPr>
          <a:xfrm>
            <a:off x="6223819" y="3671696"/>
            <a:ext cx="876579" cy="369332"/>
          </a:xfrm>
          <a:prstGeom prst="rect">
            <a:avLst/>
          </a:prstGeom>
          <a:noFill/>
        </p:spPr>
        <p:txBody>
          <a:bodyPr wrap="square" rtlCol="0">
            <a:spAutoFit/>
          </a:bodyPr>
          <a:lstStyle/>
          <a:p>
            <a:r>
              <a:rPr lang="en-IN" b="1" dirty="0">
                <a:latin typeface="Arial Black" panose="020B0A04020102020204" pitchFamily="34" charset="0"/>
              </a:rPr>
              <a:t>Feels</a:t>
            </a:r>
          </a:p>
        </p:txBody>
      </p:sp>
      <p:sp>
        <p:nvSpPr>
          <p:cNvPr id="21" name="TextBox 20">
            <a:extLst>
              <a:ext uri="{FF2B5EF4-FFF2-40B4-BE49-F238E27FC236}">
                <a16:creationId xmlns:a16="http://schemas.microsoft.com/office/drawing/2014/main" id="{8D8F2F54-1486-01EF-EF06-7FCBAC526FD3}"/>
              </a:ext>
            </a:extLst>
          </p:cNvPr>
          <p:cNvSpPr txBox="1"/>
          <p:nvPr/>
        </p:nvSpPr>
        <p:spPr>
          <a:xfrm>
            <a:off x="228247" y="836523"/>
            <a:ext cx="5871164" cy="2472472"/>
          </a:xfrm>
          <a:prstGeom prst="rect">
            <a:avLst/>
          </a:prstGeom>
          <a:noFill/>
        </p:spPr>
        <p:txBody>
          <a:bodyPr wrap="square" rtlCol="0">
            <a:spAutoFit/>
          </a:bodyPr>
          <a:lstStyle/>
          <a:p>
            <a:pPr marL="285750" indent="-285750">
              <a:spcAft>
                <a:spcPts val="800"/>
              </a:spcAft>
              <a:buFont typeface="Wingdings" panose="05000000000000000000" pitchFamily="2" charset="2"/>
              <a:buChar char="§"/>
            </a:pPr>
            <a:r>
              <a:rPr lang="en-IN" sz="1600" kern="100" dirty="0">
                <a:effectLst/>
                <a:latin typeface="Calibri" panose="020F0502020204030204" pitchFamily="34" charset="0"/>
                <a:ea typeface="Calibri" panose="020F0502020204030204" pitchFamily="34" charset="0"/>
                <a:cs typeface="Calibri" panose="020F0502020204030204" pitchFamily="34" charset="0"/>
              </a:rPr>
              <a:t>I am an old person who doesn’t have full control over health anymore.</a:t>
            </a:r>
          </a:p>
          <a:p>
            <a:pPr marL="285750" indent="-285750">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need to be careful with what I eat because of my diabetes.</a:t>
            </a:r>
            <a:endParaRPr lang="en-IN" sz="1600" kern="100" dirty="0">
              <a:latin typeface="Calibri" panose="020F0502020204030204" pitchFamily="34" charset="0"/>
              <a:cs typeface="Calibri" panose="020F0502020204030204" pitchFamily="34" charset="0"/>
            </a:endParaRPr>
          </a:p>
          <a:p>
            <a:pPr marL="285750" indent="-285750">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don't have as much energy as I used to.</a:t>
            </a:r>
          </a:p>
          <a:p>
            <a:pPr marL="285750" indent="-285750">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wish I could still do some of the things I did when I was younger</a:t>
            </a:r>
            <a:r>
              <a:rPr lang="en-IN" sz="1600" kern="100" dirty="0">
                <a:latin typeface="Calibri" panose="020F0502020204030204" pitchFamily="34" charset="0"/>
                <a:cs typeface="Calibri" panose="020F0502020204030204" pitchFamily="34" charset="0"/>
              </a:rPr>
              <a:t>.</a:t>
            </a:r>
          </a:p>
          <a:p>
            <a:pPr marL="285750" indent="-285750">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used to be so active when I was working, but now I feel like I'm stuck at home most of the time. I miss being able to travel and see new places.</a:t>
            </a:r>
            <a:endParaRPr lang="en-IN" sz="1600" kern="100" dirty="0">
              <a:latin typeface="Calibri" panose="020F0502020204030204" pitchFamily="34" charset="0"/>
              <a:cs typeface="Calibri" panose="020F0502020204030204" pitchFamily="34" charset="0"/>
            </a:endParaRPr>
          </a:p>
        </p:txBody>
      </p:sp>
      <p:sp>
        <p:nvSpPr>
          <p:cNvPr id="22" name="TextBox 21">
            <a:extLst>
              <a:ext uri="{FF2B5EF4-FFF2-40B4-BE49-F238E27FC236}">
                <a16:creationId xmlns:a16="http://schemas.microsoft.com/office/drawing/2014/main" id="{39754FE3-0FF7-B18F-C4EC-54D7E64A67A8}"/>
              </a:ext>
            </a:extLst>
          </p:cNvPr>
          <p:cNvSpPr txBox="1"/>
          <p:nvPr/>
        </p:nvSpPr>
        <p:spPr>
          <a:xfrm>
            <a:off x="6223819" y="884570"/>
            <a:ext cx="5833455" cy="2829172"/>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
            </a:pPr>
            <a:r>
              <a:rPr lang="en-IN" sz="1600" kern="100" dirty="0">
                <a:latin typeface="Calibri" panose="020F0502020204030204" pitchFamily="34" charset="0"/>
                <a:cs typeface="Calibri" panose="020F0502020204030204" pitchFamily="34" charset="0"/>
              </a:rPr>
              <a:t>I cannot afford a full time care taker.</a:t>
            </a:r>
          </a:p>
          <a:p>
            <a:pPr marL="285750" indent="-285750">
              <a:lnSpc>
                <a:spcPct val="107000"/>
              </a:lnSpc>
              <a:spcAft>
                <a:spcPts val="800"/>
              </a:spcAft>
              <a:buFont typeface="Wingdings" panose="05000000000000000000" pitchFamily="2" charset="2"/>
              <a:buChar char="§"/>
            </a:pPr>
            <a:r>
              <a:rPr lang="en-IN" sz="1600" kern="100" dirty="0">
                <a:latin typeface="Calibri" panose="020F0502020204030204" pitchFamily="34" charset="0"/>
                <a:cs typeface="Calibri" panose="020F0502020204030204" pitchFamily="34" charset="0"/>
              </a:rPr>
              <a:t>I think my children are concerned about my health.</a:t>
            </a: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hope my diabetes doesn't get worse.</a:t>
            </a:r>
            <a:endParaRPr lang="en-IN" sz="1600" kern="100" dirty="0">
              <a:latin typeface="Calibri" panose="020F0502020204030204" pitchFamily="34" charset="0"/>
              <a:cs typeface="Calibri" panose="020F0502020204030204" pitchFamily="34" charset="0"/>
            </a:endParaRP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miss working and feeling productive.</a:t>
            </a:r>
            <a:endParaRPr lang="en-IN" sz="1600" kern="100" dirty="0">
              <a:latin typeface="Calibri" panose="020F0502020204030204" pitchFamily="34" charset="0"/>
              <a:cs typeface="Calibri" panose="020F0502020204030204" pitchFamily="34" charset="0"/>
            </a:endParaRP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want to stay healthy so I can enjoy my retirement.</a:t>
            </a: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wish I had taken better care of myself when I was younger. </a:t>
            </a:r>
            <a:br>
              <a:rPr lang="en-GB" sz="1600" kern="100" dirty="0">
                <a:latin typeface="Calibri" panose="020F0502020204030204" pitchFamily="34" charset="0"/>
                <a:cs typeface="Calibri" panose="020F0502020204030204" pitchFamily="34" charset="0"/>
              </a:rPr>
            </a:br>
            <a:r>
              <a:rPr lang="en-GB" sz="1600" kern="100" dirty="0">
                <a:latin typeface="Calibri" panose="020F0502020204030204" pitchFamily="34" charset="0"/>
                <a:cs typeface="Calibri" panose="020F0502020204030204" pitchFamily="34" charset="0"/>
              </a:rPr>
              <a:t>Maybe I wouldn't be dealing with all of this now.</a:t>
            </a:r>
            <a:endParaRPr lang="en-IN" sz="1600" kern="100" dirty="0">
              <a:latin typeface="Calibri" panose="020F0502020204030204" pitchFamily="34" charset="0"/>
              <a:cs typeface="Calibri" panose="020F0502020204030204" pitchFamily="34" charset="0"/>
            </a:endParaRPr>
          </a:p>
          <a:p>
            <a:endParaRPr lang="en-IN" dirty="0"/>
          </a:p>
        </p:txBody>
      </p:sp>
      <p:sp>
        <p:nvSpPr>
          <p:cNvPr id="24" name="TextBox 23">
            <a:extLst>
              <a:ext uri="{FF2B5EF4-FFF2-40B4-BE49-F238E27FC236}">
                <a16:creationId xmlns:a16="http://schemas.microsoft.com/office/drawing/2014/main" id="{5C050E25-D9ED-9E51-E1AF-B48465340D48}"/>
              </a:ext>
            </a:extLst>
          </p:cNvPr>
          <p:cNvSpPr txBox="1"/>
          <p:nvPr/>
        </p:nvSpPr>
        <p:spPr>
          <a:xfrm>
            <a:off x="224273" y="4049310"/>
            <a:ext cx="5867953" cy="3092641"/>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take medication and insulin as prescribed</a:t>
            </a:r>
            <a:r>
              <a:rPr lang="en-IN" sz="1600" kern="100" dirty="0">
                <a:latin typeface="Calibri" panose="020F0502020204030204" pitchFamily="34" charset="0"/>
                <a:cs typeface="Calibri" panose="020F0502020204030204" pitchFamily="34" charset="0"/>
              </a:rPr>
              <a:t>.</a:t>
            </a:r>
          </a:p>
          <a:p>
            <a:pPr marL="285750" indent="-285750">
              <a:lnSpc>
                <a:spcPct val="107000"/>
              </a:lnSpc>
              <a:spcAft>
                <a:spcPts val="800"/>
              </a:spcAft>
              <a:buFont typeface="Wingdings" panose="05000000000000000000" pitchFamily="2" charset="2"/>
              <a:buChar char="§"/>
            </a:pPr>
            <a:r>
              <a:rPr lang="en-IN" sz="1600" kern="100" dirty="0">
                <a:latin typeface="Calibri" panose="020F0502020204030204" pitchFamily="34" charset="0"/>
                <a:cs typeface="Calibri" panose="020F0502020204030204" pitchFamily="34" charset="0"/>
              </a:rPr>
              <a:t>I visit the hospital for regular check-ups.</a:t>
            </a: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monitor my blood sugar levels regularly.</a:t>
            </a:r>
            <a:endParaRPr lang="en-IN" sz="1600" kern="100" dirty="0">
              <a:latin typeface="Calibri" panose="020F0502020204030204" pitchFamily="34" charset="0"/>
              <a:cs typeface="Calibri" panose="020F0502020204030204" pitchFamily="34" charset="0"/>
            </a:endParaRP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try to stay active by going for walks or doing light exercises</a:t>
            </a:r>
            <a:r>
              <a:rPr lang="en-IN" sz="1600" kern="100" dirty="0">
                <a:latin typeface="Calibri" panose="020F0502020204030204" pitchFamily="34" charset="0"/>
                <a:cs typeface="Calibri" panose="020F0502020204030204" pitchFamily="34" charset="0"/>
              </a:rPr>
              <a:t>.</a:t>
            </a: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spend time with my wife and enjoy quiet activities like reading or watching TV.</a:t>
            </a: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attend diabetes support groups to connect with others who are going through similar experiences.</a:t>
            </a:r>
            <a:endParaRPr lang="en-IN" sz="1600" kern="100" dirty="0">
              <a:latin typeface="Calibri" panose="020F0502020204030204" pitchFamily="34" charset="0"/>
              <a:cs typeface="Calibri" panose="020F0502020204030204" pitchFamily="34" charset="0"/>
            </a:endParaRPr>
          </a:p>
          <a:p>
            <a:endParaRPr lang="en-IN" dirty="0"/>
          </a:p>
        </p:txBody>
      </p:sp>
      <p:sp>
        <p:nvSpPr>
          <p:cNvPr id="25" name="TextBox 24">
            <a:extLst>
              <a:ext uri="{FF2B5EF4-FFF2-40B4-BE49-F238E27FC236}">
                <a16:creationId xmlns:a16="http://schemas.microsoft.com/office/drawing/2014/main" id="{C8BDD64D-1D83-56B2-06AC-6B57E706927C}"/>
              </a:ext>
            </a:extLst>
          </p:cNvPr>
          <p:cNvSpPr txBox="1"/>
          <p:nvPr/>
        </p:nvSpPr>
        <p:spPr>
          <a:xfrm>
            <a:off x="6256950" y="4041028"/>
            <a:ext cx="5702308" cy="2701317"/>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
            </a:pPr>
            <a:r>
              <a:rPr lang="en-IN" sz="1600" kern="100" dirty="0">
                <a:latin typeface="Calibri" panose="020F0502020204030204" pitchFamily="34" charset="0"/>
                <a:cs typeface="Calibri" panose="020F0502020204030204" pitchFamily="34" charset="0"/>
              </a:rPr>
              <a:t>Sometimes I feel anxious and my blood pressure increases.</a:t>
            </a: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am worried about the future of my health.</a:t>
            </a:r>
            <a:endParaRPr lang="en-IN" sz="1600" kern="100" dirty="0">
              <a:latin typeface="Calibri" panose="020F0502020204030204" pitchFamily="34" charset="0"/>
              <a:cs typeface="Calibri" panose="020F0502020204030204" pitchFamily="34" charset="0"/>
            </a:endParaRP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am frustrated about not being able to do everything I used to.</a:t>
            </a: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am afraid of developing complications or losing my independence.</a:t>
            </a:r>
          </a:p>
          <a:p>
            <a:pPr marL="285750" indent="-285750">
              <a:lnSpc>
                <a:spcPct val="107000"/>
              </a:lnSpc>
              <a:spcAft>
                <a:spcPts val="800"/>
              </a:spcAft>
              <a:buFont typeface="Wingdings" panose="05000000000000000000" pitchFamily="2" charset="2"/>
              <a:buChar char="§"/>
            </a:pPr>
            <a:r>
              <a:rPr lang="en-GB" sz="1600" kern="100">
                <a:latin typeface="Calibri" panose="020F0502020204030204" pitchFamily="34" charset="0"/>
                <a:cs typeface="Calibri" panose="020F0502020204030204" pitchFamily="34" charset="0"/>
              </a:rPr>
              <a:t>I am grateful</a:t>
            </a:r>
            <a:r>
              <a:rPr lang="en-GB" sz="1600" kern="100" dirty="0">
                <a:latin typeface="Calibri" panose="020F0502020204030204" pitchFamily="34" charset="0"/>
                <a:cs typeface="Calibri" panose="020F0502020204030204" pitchFamily="34" charset="0"/>
              </a:rPr>
              <a:t> for the support of my loved ones, particularly my wife.</a:t>
            </a:r>
          </a:p>
          <a:p>
            <a:pPr marL="285750" indent="-285750">
              <a:lnSpc>
                <a:spcPct val="107000"/>
              </a:lnSpc>
              <a:spcAft>
                <a:spcPts val="800"/>
              </a:spcAft>
              <a:buFont typeface="Wingdings" panose="05000000000000000000" pitchFamily="2" charset="2"/>
              <a:buChar char="§"/>
            </a:pPr>
            <a:r>
              <a:rPr lang="en-GB" sz="1600" kern="100" dirty="0">
                <a:latin typeface="Calibri" panose="020F0502020204030204" pitchFamily="34" charset="0"/>
                <a:cs typeface="Calibri" panose="020F0502020204030204" pitchFamily="34" charset="0"/>
              </a:rPr>
              <a:t>I feel I have lost control over my health up to a certain limit.</a:t>
            </a:r>
            <a:endParaRPr lang="en-IN" sz="1600" kern="1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79932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1E0BC706-349E-4BC1-88C9-63F04FB9AA72}"/>
              </a:ext>
            </a:extLst>
          </p:cNvPr>
          <p:cNvSpPr txBox="1"/>
          <p:nvPr/>
        </p:nvSpPr>
        <p:spPr>
          <a:xfrm>
            <a:off x="2006599" y="266588"/>
            <a:ext cx="8178802" cy="584775"/>
          </a:xfrm>
          <a:prstGeom prst="rect">
            <a:avLst/>
          </a:prstGeom>
          <a:noFill/>
          <a:effectLst/>
        </p:spPr>
        <p:txBody>
          <a:bodyPr wrap="square" rtlCol="0" anchor="ctr" anchorCtr="0">
            <a:spAutoFit/>
          </a:bodyPr>
          <a:lstStyle>
            <a:defPPr>
              <a:defRPr lang="ko-KR"/>
            </a:defPPr>
            <a:lvl1pPr>
              <a:defRPr sz="3200" b="1">
                <a:latin typeface="Arial Black" panose="020B0A04020102020204" pitchFamily="34" charset="0"/>
                <a:cs typeface="Arial" panose="020B0604020202020204" pitchFamily="34" charset="0"/>
              </a:defRPr>
            </a:lvl1pPr>
          </a:lstStyle>
          <a:p>
            <a:pPr algn="ctr"/>
            <a:r>
              <a:rPr lang="en-US" altLang="ko-KR" dirty="0">
                <a:latin typeface="+mn-lt"/>
              </a:rPr>
              <a:t>User Persona</a:t>
            </a:r>
            <a:endParaRPr lang="ko-KR" altLang="en-US" dirty="0">
              <a:latin typeface="+mn-lt"/>
            </a:endParaRPr>
          </a:p>
        </p:txBody>
      </p:sp>
      <p:cxnSp>
        <p:nvCxnSpPr>
          <p:cNvPr id="45" name="직선 연결선 44">
            <a:extLst>
              <a:ext uri="{FF2B5EF4-FFF2-40B4-BE49-F238E27FC236}">
                <a16:creationId xmlns:a16="http://schemas.microsoft.com/office/drawing/2014/main" id="{4EDD07A9-61E7-4B5C-A2CF-66425558B33B}"/>
              </a:ext>
            </a:extLst>
          </p:cNvPr>
          <p:cNvCxnSpPr>
            <a:cxnSpLocks/>
          </p:cNvCxnSpPr>
          <p:nvPr/>
        </p:nvCxnSpPr>
        <p:spPr>
          <a:xfrm>
            <a:off x="496711" y="1117952"/>
            <a:ext cx="1110826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ACDBE35-C80C-D51A-9863-08CB5BB520B7}"/>
              </a:ext>
            </a:extLst>
          </p:cNvPr>
          <p:cNvSpPr txBox="1"/>
          <p:nvPr/>
        </p:nvSpPr>
        <p:spPr>
          <a:xfrm>
            <a:off x="496711" y="1238669"/>
            <a:ext cx="11417473" cy="5355312"/>
          </a:xfrm>
          <a:prstGeom prst="rect">
            <a:avLst/>
          </a:prstGeom>
          <a:noFill/>
        </p:spPr>
        <p:txBody>
          <a:bodyPr wrap="square" rtlCol="0">
            <a:spAutoFit/>
          </a:bodyPr>
          <a:lstStyle/>
          <a:p>
            <a:pPr>
              <a:lnSpc>
                <a:spcPct val="150000"/>
              </a:lnSpc>
            </a:pPr>
            <a:r>
              <a:rPr lang="en-IN" sz="1800" b="1" dirty="0">
                <a:effectLst/>
                <a:latin typeface="Calibri" panose="020F0502020204030204" pitchFamily="34" charset="0"/>
                <a:ea typeface="Calibri" panose="020F0502020204030204" pitchFamily="34" charset="0"/>
              </a:rPr>
              <a:t>Personas: </a:t>
            </a:r>
            <a:r>
              <a:rPr lang="en-IN" sz="1800" dirty="0">
                <a:effectLst/>
                <a:latin typeface="Calibri" panose="020F0502020204030204" pitchFamily="34" charset="0"/>
                <a:ea typeface="Calibri" panose="020F0502020204030204" pitchFamily="34" charset="0"/>
              </a:rPr>
              <a:t>Users of the product are senior citizens and their partners, relatives, caregivers or their children.</a:t>
            </a:r>
          </a:p>
          <a:p>
            <a:pPr>
              <a:lnSpc>
                <a:spcPct val="150000"/>
              </a:lnSpc>
            </a:pPr>
            <a:endParaRPr lang="en-IN" b="1" dirty="0">
              <a:latin typeface="Calibri" panose="020F0502020204030204" pitchFamily="34" charset="0"/>
              <a:ea typeface="Calibri" panose="020F0502020204030204" pitchFamily="34" charset="0"/>
            </a:endParaRPr>
          </a:p>
          <a:p>
            <a:pPr>
              <a:lnSpc>
                <a:spcPct val="150000"/>
              </a:lnSpc>
            </a:pPr>
            <a:endParaRPr lang="en-IN" b="1" dirty="0">
              <a:latin typeface="Calibri" panose="020F0502020204030204" pitchFamily="34" charset="0"/>
              <a:ea typeface="Calibri" panose="020F0502020204030204" pitchFamily="34" charset="0"/>
            </a:endParaRPr>
          </a:p>
          <a:p>
            <a:pPr>
              <a:lnSpc>
                <a:spcPct val="150000"/>
              </a:lnSpc>
            </a:pPr>
            <a:endParaRPr lang="en-IN" b="1" dirty="0">
              <a:latin typeface="Calibri" panose="020F0502020204030204" pitchFamily="34" charset="0"/>
              <a:ea typeface="Calibri" panose="020F0502020204030204" pitchFamily="34" charset="0"/>
            </a:endParaRPr>
          </a:p>
          <a:p>
            <a:pPr>
              <a:lnSpc>
                <a:spcPct val="150000"/>
              </a:lnSpc>
            </a:pPr>
            <a:endParaRPr lang="en-IN" b="1" dirty="0">
              <a:latin typeface="Calibri" panose="020F0502020204030204" pitchFamily="34" charset="0"/>
              <a:ea typeface="Calibri" panose="020F0502020204030204" pitchFamily="34" charset="0"/>
            </a:endParaRPr>
          </a:p>
          <a:p>
            <a:r>
              <a:rPr lang="en-IN" b="1" dirty="0">
                <a:latin typeface="Calibri" panose="020F0502020204030204" pitchFamily="34" charset="0"/>
                <a:ea typeface="Calibri" panose="020F0502020204030204" pitchFamily="34" charset="0"/>
              </a:rPr>
              <a:t>Bio: </a:t>
            </a:r>
            <a:r>
              <a:rPr lang="en-IN" sz="1800" dirty="0">
                <a:effectLst/>
                <a:latin typeface="Calibri" panose="020F0502020204030204" pitchFamily="34" charset="0"/>
                <a:ea typeface="Calibri" panose="020F0502020204030204" pitchFamily="34" charset="0"/>
              </a:rPr>
              <a:t>Mr Raja is a 63-year-old retired accountant who lives in a quiet suburban neighbourhood with his wife of 40 years, </a:t>
            </a:r>
          </a:p>
          <a:p>
            <a:r>
              <a:rPr lang="en-IN" sz="1800" dirty="0">
                <a:effectLst/>
                <a:latin typeface="Calibri" panose="020F0502020204030204" pitchFamily="34" charset="0"/>
                <a:ea typeface="Calibri" panose="020F0502020204030204" pitchFamily="34" charset="0"/>
              </a:rPr>
              <a:t>he </a:t>
            </a:r>
            <a:r>
              <a:rPr lang="en-IN" sz="1800" dirty="0">
                <a:solidFill>
                  <a:srgbClr val="000000"/>
                </a:solidFill>
                <a:effectLst/>
                <a:latin typeface="Calibri" panose="020F0502020204030204" pitchFamily="34" charset="0"/>
                <a:ea typeface="Calibri" panose="020F0502020204030204" pitchFamily="34" charset="0"/>
              </a:rPr>
              <a:t>suffers from diabetes. He walks daily and eats healthy. He wants to monitor his health regularly, so </a:t>
            </a:r>
            <a:r>
              <a:rPr lang="en-IN" sz="1800" dirty="0">
                <a:effectLst/>
                <a:latin typeface="Calibri" panose="020F0502020204030204" pitchFamily="34" charset="0"/>
                <a:ea typeface="Calibri" panose="020F0502020204030204" pitchFamily="34" charset="0"/>
              </a:rPr>
              <a:t>he is interested in using a smartwatch, he may want to consider one that is designed specifically for seniors and offers features such as fall detection and emergency alerts.</a:t>
            </a:r>
          </a:p>
          <a:p>
            <a:endParaRPr lang="en-IN" sz="1800" dirty="0">
              <a:effectLst/>
              <a:latin typeface="Calibri" panose="020F0502020204030204" pitchFamily="34" charset="0"/>
              <a:ea typeface="Calibri" panose="020F0502020204030204" pitchFamily="34" charset="0"/>
            </a:endParaRPr>
          </a:p>
          <a:p>
            <a:r>
              <a:rPr lang="en-IN" sz="1800" b="1" dirty="0">
                <a:solidFill>
                  <a:schemeClr val="tx1"/>
                </a:solidFill>
                <a:latin typeface="Calibri" panose="020F0502020204030204" pitchFamily="34" charset="0"/>
                <a:cs typeface="Calibri" panose="020F0502020204030204" pitchFamily="34" charset="0"/>
              </a:rPr>
              <a:t>Pain Points:</a:t>
            </a:r>
          </a:p>
          <a:p>
            <a:pPr marL="285750" indent="-285750">
              <a:lnSpc>
                <a:spcPct val="150000"/>
              </a:lnSpc>
              <a:buFont typeface="Arial" panose="020B0604020202020204" pitchFamily="34" charset="0"/>
              <a:buChar char="•"/>
            </a:pPr>
            <a:r>
              <a:rPr kumimoji="0" lang="en-IN" altLang="en-US" sz="1800" b="0" i="0" u="none" strike="noStrike" cap="none" normalizeH="0" baseline="0" dirty="0">
                <a:ln>
                  <a:noFill/>
                </a:ln>
                <a:solidFill>
                  <a:srgbClr val="000000"/>
                </a:solidFill>
                <a:latin typeface="Calibri" panose="020F0502020204030204" pitchFamily="34" charset="0"/>
                <a:ea typeface="Times New Roman" panose="02020603050405020304" pitchFamily="18" charset="0"/>
                <a:cs typeface="Calibri" panose="020F0502020204030204" pitchFamily="34" charset="0"/>
              </a:rPr>
              <a:t>A</a:t>
            </a:r>
            <a:r>
              <a:rPr kumimoji="0" lang="en-US" altLang="en-US" sz="18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assistance's in case of emergencies or occasional support as needed.</a:t>
            </a:r>
            <a:endParaRPr lang="en-IN" sz="1800" dirty="0">
              <a:solidFill>
                <a:srgbClr val="000000"/>
              </a:solidFill>
              <a:effectLst/>
              <a:latin typeface="Calibri" panose="020F0502020204030204" pitchFamily="34" charset="0"/>
              <a:ea typeface="Calibri" panose="020F0502020204030204" pitchFamily="34" charset="0"/>
            </a:endParaRPr>
          </a:p>
          <a:p>
            <a:pPr marL="285750" indent="-285750">
              <a:lnSpc>
                <a:spcPct val="150000"/>
              </a:lnSpc>
              <a:buFont typeface="Arial" panose="020B0604020202020204" pitchFamily="34" charset="0"/>
              <a:buChar char="•"/>
            </a:pPr>
            <a:r>
              <a:rPr lang="en-IN" sz="1800" dirty="0">
                <a:solidFill>
                  <a:srgbClr val="000000"/>
                </a:solidFill>
                <a:effectLst/>
                <a:latin typeface="Calibri" panose="020F0502020204030204" pitchFamily="34" charset="0"/>
                <a:ea typeface="Calibri" panose="020F0502020204030204" pitchFamily="34" charset="0"/>
              </a:rPr>
              <a:t>Keeping a log of blood sugar levels regularly after check-up.</a:t>
            </a:r>
            <a:endParaRPr lang="en-IN" dirty="0">
              <a:solidFill>
                <a:srgbClr val="000000"/>
              </a:solidFill>
              <a:effectLst/>
              <a:latin typeface="Times New Roman" panose="02020603050405020304" pitchFamily="18" charset="0"/>
              <a:ea typeface="Calibri" panose="020F0502020204030204" pitchFamily="34" charset="0"/>
            </a:endParaRPr>
          </a:p>
          <a:p>
            <a:pPr marL="285750" indent="-285750">
              <a:lnSpc>
                <a:spcPct val="150000"/>
              </a:lnSpc>
              <a:buFont typeface="Arial" panose="020B0604020202020204" pitchFamily="34" charset="0"/>
              <a:buChar char="•"/>
            </a:pPr>
            <a:r>
              <a:rPr lang="en-IN" sz="1800" dirty="0">
                <a:solidFill>
                  <a:srgbClr val="000000"/>
                </a:solidFill>
                <a:latin typeface="Calibri" panose="020F0502020204030204" pitchFamily="34" charset="0"/>
              </a:rPr>
              <a:t>Checking the health parameters regularly by visiting the doctor.</a:t>
            </a:r>
          </a:p>
          <a:p>
            <a:r>
              <a:rPr lang="en-IN" sz="1800" dirty="0">
                <a:effectLst/>
                <a:latin typeface="Calibri" panose="020F0502020204030204" pitchFamily="34" charset="0"/>
                <a:ea typeface="Calibri" panose="020F0502020204030204" pitchFamily="34" charset="0"/>
              </a:rPr>
              <a:t> </a:t>
            </a:r>
            <a:r>
              <a:rPr lang="en-IN" dirty="0"/>
              <a:t> </a:t>
            </a:r>
          </a:p>
        </p:txBody>
      </p:sp>
      <p:pic>
        <p:nvPicPr>
          <p:cNvPr id="6" name="Picture 5">
            <a:extLst>
              <a:ext uri="{FF2B5EF4-FFF2-40B4-BE49-F238E27FC236}">
                <a16:creationId xmlns:a16="http://schemas.microsoft.com/office/drawing/2014/main" id="{A728D820-8506-9477-3928-14B873FDBF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665" y="1873955"/>
            <a:ext cx="1478844" cy="1286933"/>
          </a:xfrm>
          <a:prstGeom prst="rect">
            <a:avLst/>
          </a:prstGeom>
        </p:spPr>
      </p:pic>
    </p:spTree>
    <p:extLst>
      <p:ext uri="{BB962C8B-B14F-4D97-AF65-F5344CB8AC3E}">
        <p14:creationId xmlns:p14="http://schemas.microsoft.com/office/powerpoint/2010/main" val="3288274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220ECEBB-47F5-33F4-72AB-5BEDA5A3ACF9}"/>
              </a:ext>
            </a:extLst>
          </p:cNvPr>
          <p:cNvSpPr/>
          <p:nvPr/>
        </p:nvSpPr>
        <p:spPr>
          <a:xfrm>
            <a:off x="632178" y="473141"/>
            <a:ext cx="10871200" cy="2823215"/>
          </a:xfrm>
          <a:prstGeom prst="roundRect">
            <a:avLst/>
          </a:prstGeom>
          <a:gradFill>
            <a:gsLst>
              <a:gs pos="0">
                <a:schemeClr val="bg1">
                  <a:alpha val="15000"/>
                </a:schemeClr>
              </a:gs>
              <a:gs pos="100000">
                <a:schemeClr val="bg1">
                  <a:alpha val="0"/>
                </a:schemeClr>
              </a:gs>
            </a:gsLst>
            <a:lin ang="5400000" scaled="1"/>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Calibri" panose="020F0502020204030204" pitchFamily="34" charset="0"/>
                <a:cs typeface="Calibri" panose="020F0502020204030204" pitchFamily="34" charset="0"/>
              </a:rPr>
              <a:t>Behaviours</a:t>
            </a:r>
          </a:p>
          <a:p>
            <a:pPr algn="ctr"/>
            <a:endParaRPr lang="en-IN" b="1" dirty="0">
              <a:solidFill>
                <a:schemeClr val="tx1"/>
              </a:solidFill>
              <a:latin typeface="Calibri" panose="020F0502020204030204" pitchFamily="34" charset="0"/>
              <a:cs typeface="Calibri" panose="020F0502020204030204" pitchFamily="34" charset="0"/>
            </a:endParaRPr>
          </a:p>
          <a:p>
            <a:pPr marL="285750" lvl="0" indent="-285750">
              <a:lnSpc>
                <a:spcPct val="150000"/>
              </a:lnSpc>
              <a:buFont typeface="Arial" panose="020B0604020202020204" pitchFamily="34" charset="0"/>
              <a:buChar char="•"/>
            </a:pPr>
            <a:r>
              <a:rPr lang="en-IN" dirty="0">
                <a:solidFill>
                  <a:srgbClr val="252525"/>
                </a:solidFill>
                <a:effectLst/>
                <a:latin typeface="Calibri" panose="020F0502020204030204" pitchFamily="34" charset="0"/>
                <a:ea typeface="Times New Roman" panose="02020603050405020304" pitchFamily="18" charset="0"/>
              </a:rPr>
              <a:t>Raja takes a proactive approach to his health by monitoring it closely and seeking regular check-ups with his doctor.</a:t>
            </a:r>
            <a:endParaRPr lang="en-IN" dirty="0">
              <a:effectLst/>
              <a:latin typeface="Times New Roman" panose="02020603050405020304" pitchFamily="18" charset="0"/>
              <a:ea typeface="Times New Roman" panose="02020603050405020304" pitchFamily="18" charset="0"/>
            </a:endParaRPr>
          </a:p>
          <a:p>
            <a:pPr marL="285750" lvl="0" indent="-285750">
              <a:lnSpc>
                <a:spcPct val="150000"/>
              </a:lnSpc>
              <a:buFont typeface="Arial" panose="020B0604020202020204" pitchFamily="34" charset="0"/>
              <a:buChar char="•"/>
            </a:pPr>
            <a:r>
              <a:rPr lang="en-IN" dirty="0">
                <a:solidFill>
                  <a:srgbClr val="252525"/>
                </a:solidFill>
                <a:effectLst/>
                <a:latin typeface="Calibri" panose="020F0502020204030204" pitchFamily="34" charset="0"/>
                <a:ea typeface="Times New Roman" panose="02020603050405020304" pitchFamily="18" charset="0"/>
              </a:rPr>
              <a:t>He maintains a healthy lifestyle by eating a balanced diet, exercising regularly, and getting enough sleep.</a:t>
            </a:r>
          </a:p>
          <a:p>
            <a:pPr marL="285750" lvl="0" indent="-285750">
              <a:lnSpc>
                <a:spcPct val="150000"/>
              </a:lnSpc>
              <a:buFont typeface="Arial" panose="020B0604020202020204" pitchFamily="34" charset="0"/>
              <a:buChar char="•"/>
            </a:pPr>
            <a:r>
              <a:rPr lang="en-IN" dirty="0">
                <a:solidFill>
                  <a:srgbClr val="252525"/>
                </a:solidFill>
                <a:effectLst/>
                <a:latin typeface="Calibri" panose="020F0502020204030204" pitchFamily="34" charset="0"/>
                <a:ea typeface="Times New Roman" panose="02020603050405020304" pitchFamily="18" charset="0"/>
              </a:rPr>
              <a:t>He tracks his exercise and diet using fitness tracker, to ensure he is meeting his health goals.</a:t>
            </a:r>
            <a:endParaRPr lang="en-IN" dirty="0">
              <a:effectLst/>
              <a:latin typeface="Times New Roman" panose="02020603050405020304" pitchFamily="18" charset="0"/>
              <a:ea typeface="Times New Roman" panose="02020603050405020304" pitchFamily="18" charset="0"/>
            </a:endParaRPr>
          </a:p>
        </p:txBody>
      </p:sp>
      <p:sp>
        <p:nvSpPr>
          <p:cNvPr id="10" name="Rectangle: Rounded Corners 9">
            <a:extLst>
              <a:ext uri="{FF2B5EF4-FFF2-40B4-BE49-F238E27FC236}">
                <a16:creationId xmlns:a16="http://schemas.microsoft.com/office/drawing/2014/main" id="{35B160A2-82D2-4A6E-67B2-23FA22838D70}"/>
              </a:ext>
            </a:extLst>
          </p:cNvPr>
          <p:cNvSpPr/>
          <p:nvPr/>
        </p:nvSpPr>
        <p:spPr>
          <a:xfrm>
            <a:off x="632178" y="3587881"/>
            <a:ext cx="10871199" cy="2823215"/>
          </a:xfrm>
          <a:prstGeom prst="roundRect">
            <a:avLst/>
          </a:prstGeom>
          <a:gradFill>
            <a:gsLst>
              <a:gs pos="0">
                <a:schemeClr val="bg1">
                  <a:alpha val="15000"/>
                </a:schemeClr>
              </a:gs>
              <a:gs pos="100000">
                <a:schemeClr val="bg1">
                  <a:alpha val="0"/>
                </a:schemeClr>
              </a:gs>
            </a:gsLst>
            <a:lin ang="5400000" scaled="1"/>
          </a:gra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latin typeface="Calibri" panose="020F0502020204030204" pitchFamily="34" charset="0"/>
                <a:cs typeface="Calibri" panose="020F0502020204030204" pitchFamily="34" charset="0"/>
              </a:rPr>
              <a:t>Aspirations</a:t>
            </a:r>
          </a:p>
          <a:p>
            <a:pPr algn="ctr"/>
            <a:endParaRPr lang="en-IN" b="1" dirty="0">
              <a:solidFill>
                <a:schemeClr val="tx1"/>
              </a:solidFill>
              <a:latin typeface="Calibri" panose="020F0502020204030204" pitchFamily="34" charset="0"/>
              <a:cs typeface="Calibri" panose="020F0502020204030204" pitchFamily="34" charset="0"/>
            </a:endParaRPr>
          </a:p>
          <a:p>
            <a:pPr marL="285750" indent="-285750">
              <a:spcAft>
                <a:spcPts val="800"/>
              </a:spcAft>
              <a:buFont typeface="Arial" panose="020B0604020202020204" pitchFamily="34" charset="0"/>
              <a:buChar char="•"/>
              <a:tabLst>
                <a:tab pos="457200" algn="l"/>
              </a:tabLst>
            </a:pPr>
            <a:r>
              <a:rPr lang="en-IN" dirty="0">
                <a:solidFill>
                  <a:srgbClr val="252525"/>
                </a:solidFill>
                <a:latin typeface="Calibri" panose="020F0502020204030204" pitchFamily="34" charset="0"/>
              </a:rPr>
              <a:t>To track physical activity and monitor heartrate, BP, Sleep, sugar level &amp; other health parameters.</a:t>
            </a:r>
          </a:p>
          <a:p>
            <a:pPr marL="285750" indent="-285750">
              <a:spcAft>
                <a:spcPts val="800"/>
              </a:spcAft>
              <a:buFont typeface="Arial" panose="020B0604020202020204" pitchFamily="34" charset="0"/>
              <a:buChar char="•"/>
              <a:tabLst>
                <a:tab pos="457200" algn="l"/>
              </a:tabLst>
            </a:pPr>
            <a:r>
              <a:rPr lang="en-IN" dirty="0">
                <a:solidFill>
                  <a:srgbClr val="252525"/>
                </a:solidFill>
                <a:latin typeface="Calibri" panose="020F0502020204030204" pitchFamily="34" charset="0"/>
              </a:rPr>
              <a:t>Utilising wearable technology to monitor health.</a:t>
            </a:r>
          </a:p>
          <a:p>
            <a:pPr marL="285750" indent="-285750">
              <a:spcAft>
                <a:spcPts val="800"/>
              </a:spcAft>
              <a:buFont typeface="Arial" panose="020B0604020202020204" pitchFamily="34" charset="0"/>
              <a:buChar char="•"/>
              <a:tabLst>
                <a:tab pos="457200" algn="l"/>
              </a:tabLst>
            </a:pPr>
            <a:r>
              <a:rPr lang="en-IN" dirty="0">
                <a:solidFill>
                  <a:srgbClr val="252525"/>
                </a:solidFill>
                <a:latin typeface="Calibri" panose="020F0502020204030204" pitchFamily="34" charset="0"/>
              </a:rPr>
              <a:t>Assistance from someone in case of an emergency situations.</a:t>
            </a:r>
          </a:p>
          <a:p>
            <a:pPr marL="285750" indent="-285750">
              <a:spcAft>
                <a:spcPts val="800"/>
              </a:spcAft>
              <a:buFont typeface="Arial" panose="020B0604020202020204" pitchFamily="34" charset="0"/>
              <a:buChar char="•"/>
              <a:tabLst>
                <a:tab pos="457200" algn="l"/>
              </a:tabLst>
            </a:pPr>
            <a:r>
              <a:rPr lang="en-IN" dirty="0">
                <a:solidFill>
                  <a:srgbClr val="252525"/>
                </a:solidFill>
                <a:latin typeface="Calibri" panose="020F0502020204030204" pitchFamily="34" charset="0"/>
              </a:rPr>
              <a:t>Alerting nearby relatives or partner or emergency services during emergency could be lifesaving.</a:t>
            </a:r>
          </a:p>
        </p:txBody>
      </p:sp>
    </p:spTree>
    <p:extLst>
      <p:ext uri="{BB962C8B-B14F-4D97-AF65-F5344CB8AC3E}">
        <p14:creationId xmlns:p14="http://schemas.microsoft.com/office/powerpoint/2010/main" val="1726709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DDA2DBC-6B65-7423-7BC8-2CE36764A5D7}"/>
              </a:ext>
            </a:extLst>
          </p:cNvPr>
          <p:cNvPicPr>
            <a:picLocks noChangeAspect="1"/>
          </p:cNvPicPr>
          <p:nvPr/>
        </p:nvPicPr>
        <p:blipFill>
          <a:blip r:embed="rId2"/>
          <a:stretch>
            <a:fillRect/>
          </a:stretch>
        </p:blipFill>
        <p:spPr>
          <a:xfrm>
            <a:off x="0" y="0"/>
            <a:ext cx="12192000" cy="6857999"/>
          </a:xfrm>
          <a:prstGeom prst="rect">
            <a:avLst/>
          </a:prstGeom>
        </p:spPr>
      </p:pic>
      <p:sp>
        <p:nvSpPr>
          <p:cNvPr id="12" name="TextBox 11">
            <a:extLst>
              <a:ext uri="{FF2B5EF4-FFF2-40B4-BE49-F238E27FC236}">
                <a16:creationId xmlns:a16="http://schemas.microsoft.com/office/drawing/2014/main" id="{BC03D3D9-1532-A8D3-3881-7471AC04487B}"/>
              </a:ext>
            </a:extLst>
          </p:cNvPr>
          <p:cNvSpPr txBox="1"/>
          <p:nvPr/>
        </p:nvSpPr>
        <p:spPr>
          <a:xfrm>
            <a:off x="3048000" y="0"/>
            <a:ext cx="6096000" cy="369332"/>
          </a:xfrm>
          <a:prstGeom prst="rect">
            <a:avLst/>
          </a:prstGeom>
          <a:noFill/>
        </p:spPr>
        <p:txBody>
          <a:bodyPr wrap="square">
            <a:spAutoFit/>
          </a:bodyPr>
          <a:lstStyle/>
          <a:p>
            <a:pPr algn="ctr"/>
            <a:r>
              <a:rPr lang="en-IN" sz="1800" dirty="0">
                <a:latin typeface="+mj-lt"/>
                <a:cs typeface="Arial" panose="020B0604020202020204" pitchFamily="34" charset="0"/>
              </a:rPr>
              <a:t>VALUE PROPOSITION CANVAS</a:t>
            </a:r>
          </a:p>
        </p:txBody>
      </p:sp>
      <p:sp>
        <p:nvSpPr>
          <p:cNvPr id="13" name="TextBox 12">
            <a:extLst>
              <a:ext uri="{FF2B5EF4-FFF2-40B4-BE49-F238E27FC236}">
                <a16:creationId xmlns:a16="http://schemas.microsoft.com/office/drawing/2014/main" id="{6F128EEA-B1B9-E6B0-9FF5-9D46DC4B1C3A}"/>
              </a:ext>
            </a:extLst>
          </p:cNvPr>
          <p:cNvSpPr txBox="1"/>
          <p:nvPr/>
        </p:nvSpPr>
        <p:spPr>
          <a:xfrm>
            <a:off x="6694311" y="604348"/>
            <a:ext cx="5350932" cy="6278642"/>
          </a:xfrm>
          <a:prstGeom prst="rect">
            <a:avLst/>
          </a:prstGeom>
          <a:noFill/>
        </p:spPr>
        <p:txBody>
          <a:bodyPr wrap="square" rtlCol="0">
            <a:spAutoFit/>
          </a:bodyPr>
          <a:lstStyle/>
          <a:p>
            <a:r>
              <a:rPr lang="en-IN" b="1" dirty="0">
                <a:latin typeface="Calibri" panose="020F0502020204030204" pitchFamily="34" charset="0"/>
                <a:cs typeface="Calibri" panose="020F0502020204030204" pitchFamily="34" charset="0"/>
              </a:rPr>
              <a:t>Customer Jobs</a:t>
            </a:r>
            <a:endParaRPr lang="en-IN" dirty="0">
              <a:latin typeface="Calibri" panose="020F0502020204030204" pitchFamily="34" charset="0"/>
              <a:cs typeface="Calibri" panose="020F0502020204030204" pitchFamily="34" charset="0"/>
            </a:endParaRPr>
          </a:p>
          <a:p>
            <a:endParaRPr lang="en-IN" sz="1200" dirty="0">
              <a:latin typeface="Calibri" panose="020F0502020204030204" pitchFamily="34" charset="0"/>
              <a:cs typeface="Calibri" panose="020F0502020204030204" pitchFamily="34" charset="0"/>
            </a:endParaRPr>
          </a:p>
          <a:p>
            <a:r>
              <a:rPr lang="en-IN" sz="1600" b="1" dirty="0">
                <a:latin typeface="Calibri" panose="020F0502020204030204" pitchFamily="34" charset="0"/>
                <a:cs typeface="Calibri" panose="020F0502020204030204" pitchFamily="34" charset="0"/>
              </a:rPr>
              <a:t>Functional:</a:t>
            </a:r>
          </a:p>
          <a:p>
            <a:endParaRPr lang="en-IN" sz="1200" b="1" dirty="0">
              <a:latin typeface="Calibri" panose="020F0502020204030204" pitchFamily="34" charset="0"/>
              <a:cs typeface="Calibri" panose="020F0502020204030204" pitchFamily="34" charset="0"/>
            </a:endParaRPr>
          </a:p>
          <a:p>
            <a:pPr lvl="0">
              <a:tabLst>
                <a:tab pos="457200" algn="l"/>
              </a:tabLst>
            </a:pPr>
            <a:r>
              <a:rPr lang="en-IN" sz="1200" b="1"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Regular exercise: </a:t>
            </a:r>
            <a:r>
              <a:rPr lang="en-IN" sz="120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Raja takes daily walks and practices yoga to stay physically active.</a:t>
            </a:r>
          </a:p>
          <a:p>
            <a:pPr marL="228600" lvl="0" indent="-228600">
              <a:buFont typeface="+mj-lt"/>
              <a:buAutoNum type="arabicPeriod"/>
              <a:tabLst>
                <a:tab pos="457200" algn="l"/>
              </a:tabLst>
            </a:pPr>
            <a:endParaRPr lang="en-IN" sz="1200" dirty="0">
              <a:effectLst/>
              <a:latin typeface="Calibri" panose="020F0502020204030204" pitchFamily="34" charset="0"/>
              <a:ea typeface="Times New Roman" panose="02020603050405020304" pitchFamily="18" charset="0"/>
              <a:cs typeface="Calibri" panose="020F0502020204030204" pitchFamily="34" charset="0"/>
            </a:endParaRPr>
          </a:p>
          <a:p>
            <a:pPr lvl="0">
              <a:tabLst>
                <a:tab pos="457200" algn="l"/>
              </a:tabLst>
            </a:pPr>
            <a:r>
              <a:rPr lang="en-IN" sz="1200" b="1"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Doctor's visits: </a:t>
            </a:r>
            <a:r>
              <a:rPr lang="en-IN" sz="120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He sees his doctor regularly for check-ups and age-appropriate health screenings.</a:t>
            </a:r>
          </a:p>
          <a:p>
            <a:pPr marL="228600" lvl="0" indent="-228600">
              <a:buFont typeface="+mj-lt"/>
              <a:buAutoNum type="arabicPeriod"/>
              <a:tabLst>
                <a:tab pos="457200" algn="l"/>
              </a:tabLst>
            </a:pPr>
            <a:endParaRPr lang="en-IN" sz="1200" dirty="0">
              <a:effectLst/>
              <a:latin typeface="Calibri" panose="020F0502020204030204" pitchFamily="34" charset="0"/>
              <a:ea typeface="Times New Roman" panose="02020603050405020304" pitchFamily="18" charset="0"/>
              <a:cs typeface="Calibri" panose="020F0502020204030204" pitchFamily="34" charset="0"/>
            </a:endParaRPr>
          </a:p>
          <a:p>
            <a:pPr lvl="0">
              <a:tabLst>
                <a:tab pos="457200" algn="l"/>
              </a:tabLst>
            </a:pPr>
            <a:r>
              <a:rPr lang="en-IN" sz="1200" b="1"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Preventing age-related health issues: </a:t>
            </a:r>
            <a:r>
              <a:rPr lang="en-IN" sz="120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prevent age-related health issues through  regular health screenings, healthy eating, and regular exercise.</a:t>
            </a:r>
          </a:p>
          <a:p>
            <a:pPr lvl="0">
              <a:tabLst>
                <a:tab pos="457200" algn="l"/>
              </a:tabLst>
            </a:pPr>
            <a:endParaRPr lang="en-IN" sz="120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endParaRPr>
          </a:p>
          <a:p>
            <a:pPr lvl="0">
              <a:tabLst>
                <a:tab pos="457200" algn="l"/>
              </a:tabLst>
            </a:pPr>
            <a:endParaRPr lang="en-IN" sz="120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endParaRPr>
          </a:p>
          <a:p>
            <a:pPr lvl="0">
              <a:tabLst>
                <a:tab pos="457200" algn="l"/>
              </a:tabLst>
            </a:pPr>
            <a:endParaRPr lang="en-IN" sz="1400" b="1" dirty="0">
              <a:solidFill>
                <a:srgbClr val="252525"/>
              </a:solidFill>
              <a:latin typeface="Calibri" panose="020F0502020204030204" pitchFamily="34" charset="0"/>
              <a:ea typeface="Times New Roman" panose="02020603050405020304" pitchFamily="18" charset="0"/>
              <a:cs typeface="Calibri" panose="020F0502020204030204" pitchFamily="34" charset="0"/>
            </a:endParaRPr>
          </a:p>
          <a:p>
            <a:pPr lvl="0">
              <a:tabLst>
                <a:tab pos="457200" algn="l"/>
              </a:tabLst>
            </a:pPr>
            <a:r>
              <a:rPr lang="en-IN" sz="1600" b="1" dirty="0">
                <a:solidFill>
                  <a:srgbClr val="252525"/>
                </a:solidFill>
                <a:latin typeface="Calibri" panose="020F0502020204030204" pitchFamily="34" charset="0"/>
                <a:ea typeface="Times New Roman" panose="02020603050405020304" pitchFamily="18" charset="0"/>
                <a:cs typeface="Calibri" panose="020F0502020204030204" pitchFamily="34" charset="0"/>
              </a:rPr>
              <a:t>Emotional:</a:t>
            </a:r>
          </a:p>
          <a:p>
            <a:pPr lvl="0">
              <a:tabLst>
                <a:tab pos="457200" algn="l"/>
              </a:tabLst>
            </a:pPr>
            <a:endParaRPr lang="en-IN" sz="1400" b="1" dirty="0">
              <a:solidFill>
                <a:srgbClr val="252525"/>
              </a:solidFill>
              <a:latin typeface="Calibri" panose="020F0502020204030204" pitchFamily="34" charset="0"/>
              <a:ea typeface="Times New Roman" panose="02020603050405020304" pitchFamily="18" charset="0"/>
              <a:cs typeface="Calibri" panose="020F0502020204030204" pitchFamily="34" charset="0"/>
            </a:endParaRPr>
          </a:p>
          <a:p>
            <a:pPr lvl="0">
              <a:tabLst>
                <a:tab pos="457200" algn="l"/>
              </a:tabLst>
            </a:pPr>
            <a:endParaRPr lang="en-IN" sz="1200" b="1" dirty="0">
              <a:effectLst/>
              <a:latin typeface="Calibri" panose="020F0502020204030204" pitchFamily="34" charset="0"/>
              <a:ea typeface="Times New Roman" panose="02020603050405020304" pitchFamily="18" charset="0"/>
              <a:cs typeface="Calibri" panose="020F0502020204030204" pitchFamily="34" charset="0"/>
            </a:endParaRPr>
          </a:p>
          <a:p>
            <a:pPr lvl="0">
              <a:tabLst>
                <a:tab pos="457200" algn="l"/>
              </a:tabLst>
            </a:pPr>
            <a:r>
              <a:rPr lang="en-IN" sz="1400" b="1" dirty="0">
                <a:solidFill>
                  <a:srgbClr val="252525"/>
                </a:solidFill>
                <a:effectLst/>
                <a:latin typeface="Calibri" panose="020F0502020204030204" pitchFamily="34" charset="0"/>
                <a:ea typeface="Times New Roman" panose="02020603050405020304" pitchFamily="18" charset="0"/>
              </a:rPr>
              <a:t>Motivation: </a:t>
            </a:r>
            <a:r>
              <a:rPr lang="en-IN" sz="1200" dirty="0">
                <a:solidFill>
                  <a:srgbClr val="252525"/>
                </a:solidFill>
                <a:effectLst/>
                <a:latin typeface="Calibri" panose="020F0502020204030204" pitchFamily="34" charset="0"/>
                <a:ea typeface="Times New Roman" panose="02020603050405020304" pitchFamily="18" charset="0"/>
              </a:rPr>
              <a:t>Raja feels motivated to take care of his health in order to maintain his independence.</a:t>
            </a:r>
          </a:p>
          <a:p>
            <a:pPr lvl="0">
              <a:tabLst>
                <a:tab pos="457200" algn="l"/>
              </a:tabLst>
            </a:pPr>
            <a:endParaRPr lang="en-IN" sz="1200" dirty="0">
              <a:solidFill>
                <a:srgbClr val="252525"/>
              </a:solidFill>
              <a:effectLst/>
              <a:latin typeface="Calibri" panose="020F0502020204030204" pitchFamily="34" charset="0"/>
              <a:ea typeface="Times New Roman" panose="02020603050405020304" pitchFamily="18" charset="0"/>
            </a:endParaRPr>
          </a:p>
          <a:p>
            <a:pPr lvl="0">
              <a:tabLst>
                <a:tab pos="457200" algn="l"/>
              </a:tabLst>
            </a:pPr>
            <a:r>
              <a:rPr lang="en-IN" sz="1400" b="1" dirty="0">
                <a:solidFill>
                  <a:srgbClr val="252525"/>
                </a:solidFill>
                <a:effectLst/>
                <a:latin typeface="Calibri" panose="020F0502020204030204" pitchFamily="34" charset="0"/>
                <a:ea typeface="Times New Roman" panose="02020603050405020304" pitchFamily="18" charset="0"/>
              </a:rPr>
              <a:t>Frustration: </a:t>
            </a:r>
            <a:r>
              <a:rPr lang="en-IN" sz="1200" dirty="0">
                <a:solidFill>
                  <a:srgbClr val="252525"/>
                </a:solidFill>
                <a:effectLst/>
                <a:latin typeface="Calibri" panose="020F0502020204030204" pitchFamily="34" charset="0"/>
                <a:ea typeface="Times New Roman" panose="02020603050405020304" pitchFamily="18" charset="0"/>
              </a:rPr>
              <a:t>He gets frustrated to maintain physical logs of his check-ups.</a:t>
            </a:r>
          </a:p>
          <a:p>
            <a:pPr lvl="0">
              <a:tabLst>
                <a:tab pos="457200" algn="l"/>
              </a:tabLst>
            </a:pPr>
            <a:endParaRPr lang="en-IN" sz="1200" dirty="0">
              <a:effectLst/>
              <a:latin typeface="Times New Roman" panose="02020603050405020304" pitchFamily="18" charset="0"/>
              <a:ea typeface="Times New Roman" panose="02020603050405020304" pitchFamily="18" charset="0"/>
            </a:endParaRPr>
          </a:p>
          <a:p>
            <a:r>
              <a:rPr lang="en-IN" sz="1600" b="1" dirty="0">
                <a:latin typeface="Calibri" panose="020F0502020204030204" pitchFamily="34" charset="0"/>
                <a:cs typeface="Calibri" panose="020F0502020204030204" pitchFamily="34" charset="0"/>
              </a:rPr>
              <a:t>Social:</a:t>
            </a:r>
          </a:p>
          <a:p>
            <a:endParaRPr lang="en-IN" sz="1200" b="1" dirty="0">
              <a:latin typeface="Calibri" panose="020F0502020204030204" pitchFamily="34" charset="0"/>
              <a:cs typeface="Calibri" panose="020F0502020204030204" pitchFamily="34" charset="0"/>
            </a:endParaRPr>
          </a:p>
          <a:p>
            <a:pPr lvl="0">
              <a:tabLst>
                <a:tab pos="457200" algn="l"/>
              </a:tabLst>
            </a:pPr>
            <a:r>
              <a:rPr lang="en-IN" sz="1400" b="1" dirty="0">
                <a:solidFill>
                  <a:srgbClr val="252525"/>
                </a:solidFill>
                <a:effectLst/>
                <a:latin typeface="Calibri" panose="020F0502020204030204" pitchFamily="34" charset="0"/>
                <a:ea typeface="Times New Roman" panose="02020603050405020304" pitchFamily="18" charset="0"/>
              </a:rPr>
              <a:t>Admiration: </a:t>
            </a:r>
            <a:r>
              <a:rPr lang="en-IN" sz="1200" dirty="0">
                <a:solidFill>
                  <a:srgbClr val="252525"/>
                </a:solidFill>
                <a:effectLst/>
                <a:latin typeface="Calibri" panose="020F0502020204030204" pitchFamily="34" charset="0"/>
                <a:ea typeface="Times New Roman" panose="02020603050405020304" pitchFamily="18" charset="0"/>
              </a:rPr>
              <a:t>Neighbour’s and peers admire for dedication to maintaining health and independence and may view as a role model for healthy ageing.</a:t>
            </a:r>
          </a:p>
          <a:p>
            <a:pPr marL="228600" lvl="0" indent="-228600">
              <a:buFont typeface="+mj-lt"/>
              <a:buAutoNum type="arabicPeriod"/>
              <a:tabLst>
                <a:tab pos="457200" algn="l"/>
              </a:tabLst>
            </a:pPr>
            <a:endParaRPr lang="en-IN" sz="1200" dirty="0">
              <a:effectLst/>
              <a:latin typeface="Times New Roman" panose="02020603050405020304" pitchFamily="18" charset="0"/>
              <a:ea typeface="Times New Roman" panose="02020603050405020304" pitchFamily="18" charset="0"/>
            </a:endParaRPr>
          </a:p>
          <a:p>
            <a:pPr lvl="0">
              <a:tabLst>
                <a:tab pos="457200" algn="l"/>
              </a:tabLst>
            </a:pPr>
            <a:r>
              <a:rPr lang="en-IN" sz="1400" b="1" dirty="0">
                <a:solidFill>
                  <a:srgbClr val="252525"/>
                </a:solidFill>
                <a:effectLst/>
                <a:latin typeface="Calibri" panose="020F0502020204030204" pitchFamily="34" charset="0"/>
                <a:ea typeface="Times New Roman" panose="02020603050405020304" pitchFamily="18" charset="0"/>
              </a:rPr>
              <a:t>Respect: </a:t>
            </a:r>
            <a:r>
              <a:rPr lang="en-IN" sz="1200" dirty="0">
                <a:solidFill>
                  <a:srgbClr val="252525"/>
                </a:solidFill>
                <a:effectLst/>
                <a:latin typeface="Calibri" panose="020F0502020204030204" pitchFamily="34" charset="0"/>
                <a:ea typeface="Times New Roman" panose="02020603050405020304" pitchFamily="18" charset="0"/>
              </a:rPr>
              <a:t>By taking proactive steps to maintain health, earns the respect of peers and neighbours.</a:t>
            </a:r>
            <a:endParaRPr lang="en-IN" sz="1200" dirty="0">
              <a:effectLst/>
              <a:latin typeface="Times New Roman" panose="02020603050405020304" pitchFamily="18" charset="0"/>
              <a:ea typeface="Times New Roman" panose="02020603050405020304" pitchFamily="18" charset="0"/>
            </a:endParaRPr>
          </a:p>
          <a:p>
            <a:endParaRPr lang="en-IN" sz="1200" b="1" dirty="0">
              <a:latin typeface="Calibri" panose="020F0502020204030204" pitchFamily="34" charset="0"/>
              <a:cs typeface="Calibri" panose="020F0502020204030204" pitchFamily="34" charset="0"/>
            </a:endParaRPr>
          </a:p>
          <a:p>
            <a:endParaRPr lang="en-IN" sz="1200" dirty="0">
              <a:latin typeface="Calibri" panose="020F0502020204030204" pitchFamily="34" charset="0"/>
              <a:cs typeface="Calibri" panose="020F0502020204030204" pitchFamily="34" charset="0"/>
            </a:endParaRPr>
          </a:p>
        </p:txBody>
      </p:sp>
      <p:sp>
        <p:nvSpPr>
          <p:cNvPr id="19" name="TextBox 18">
            <a:extLst>
              <a:ext uri="{FF2B5EF4-FFF2-40B4-BE49-F238E27FC236}">
                <a16:creationId xmlns:a16="http://schemas.microsoft.com/office/drawing/2014/main" id="{EF87238C-6335-70D1-CC69-68CED448FE35}"/>
              </a:ext>
            </a:extLst>
          </p:cNvPr>
          <p:cNvSpPr txBox="1"/>
          <p:nvPr/>
        </p:nvSpPr>
        <p:spPr>
          <a:xfrm>
            <a:off x="191911" y="773626"/>
            <a:ext cx="5192890" cy="2831544"/>
          </a:xfrm>
          <a:prstGeom prst="rect">
            <a:avLst/>
          </a:prstGeom>
          <a:noFill/>
        </p:spPr>
        <p:txBody>
          <a:bodyPr wrap="square" rtlCol="0">
            <a:spAutoFit/>
          </a:bodyPr>
          <a:lstStyle/>
          <a:p>
            <a:pPr lvl="0">
              <a:spcAft>
                <a:spcPts val="800"/>
              </a:spcAft>
            </a:pPr>
            <a:r>
              <a:rPr lang="en-IN" b="1" kern="0" dirty="0">
                <a:solidFill>
                  <a:srgbClr val="252525"/>
                </a:solidFill>
                <a:latin typeface="Calibri" panose="020F0502020204030204" pitchFamily="34" charset="0"/>
                <a:ea typeface="Times New Roman" panose="02020603050405020304" pitchFamily="18" charset="0"/>
                <a:cs typeface="Calibri" panose="020F0502020204030204" pitchFamily="34" charset="0"/>
              </a:rPr>
              <a:t>Gains</a:t>
            </a:r>
          </a:p>
          <a:p>
            <a:pPr lvl="0">
              <a:spcAft>
                <a:spcPts val="800"/>
              </a:spcAft>
            </a:pPr>
            <a:r>
              <a:rPr lang="en-IN" sz="1200" b="1"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Improved health outcomes: </a:t>
            </a:r>
            <a:r>
              <a:rPr lang="en-IN" sz="1200"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By tracking health parameters, a user can potentially improve their overall health outcomes.</a:t>
            </a:r>
            <a:endParaRPr lang="en-IN" sz="1200" kern="100" dirty="0">
              <a:solidFill>
                <a:srgbClr val="252525"/>
              </a:solidFill>
              <a:effectLst/>
              <a:latin typeface="Calibri" panose="020F0502020204030204" pitchFamily="34" charset="0"/>
              <a:ea typeface="Calibri" panose="020F0502020204030204" pitchFamily="34" charset="0"/>
              <a:cs typeface="Times New Roman" panose="02020603050405020304" pitchFamily="18" charset="0"/>
            </a:endParaRPr>
          </a:p>
          <a:p>
            <a:pPr lvl="0">
              <a:spcAft>
                <a:spcPts val="800"/>
              </a:spcAft>
            </a:pPr>
            <a:r>
              <a:rPr lang="en-IN" sz="1200" b="1"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Cost savings: </a:t>
            </a:r>
            <a:r>
              <a:rPr lang="en-IN" sz="1200"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By identifying potential health concerns early and preventing serious health problems, individuals can save money on healthcare costs.</a:t>
            </a:r>
            <a:endParaRPr lang="en-IN" sz="1200" kern="100" dirty="0">
              <a:solidFill>
                <a:srgbClr val="252525"/>
              </a:solidFill>
              <a:effectLst/>
              <a:latin typeface="Calibri" panose="020F0502020204030204" pitchFamily="34" charset="0"/>
              <a:ea typeface="Calibri" panose="020F0502020204030204" pitchFamily="34" charset="0"/>
              <a:cs typeface="Times New Roman" panose="02020603050405020304" pitchFamily="18" charset="0"/>
            </a:endParaRPr>
          </a:p>
          <a:p>
            <a:pPr lvl="0">
              <a:spcAft>
                <a:spcPts val="800"/>
              </a:spcAft>
            </a:pPr>
            <a:r>
              <a:rPr lang="en-IN" sz="1200" b="1"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Enhanced quality of life: </a:t>
            </a:r>
            <a:r>
              <a:rPr lang="en-IN" sz="1200"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The use of a smartwatch integrated with an app can improve quality of life and overall well-being.</a:t>
            </a:r>
            <a:endParaRPr lang="en-IN" sz="1200" kern="100" dirty="0">
              <a:solidFill>
                <a:srgbClr val="252525"/>
              </a:solidFill>
              <a:effectLst/>
              <a:latin typeface="Calibri" panose="020F0502020204030204" pitchFamily="34" charset="0"/>
              <a:ea typeface="Calibri" panose="020F0502020204030204" pitchFamily="34" charset="0"/>
              <a:cs typeface="Times New Roman" panose="02020603050405020304" pitchFamily="18" charset="0"/>
            </a:endParaRPr>
          </a:p>
          <a:p>
            <a:pPr lvl="0">
              <a:spcAft>
                <a:spcPts val="800"/>
              </a:spcAft>
            </a:pPr>
            <a:r>
              <a:rPr lang="en-IN" sz="1200" b="1"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Fall detection &amp; alerts: </a:t>
            </a:r>
            <a:r>
              <a:rPr lang="en-IN" sz="1200"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Notifying the fall detection to respective caretaker could be lifesaving.</a:t>
            </a:r>
            <a:endParaRPr lang="en-IN" sz="1200" kern="100" dirty="0">
              <a:solidFill>
                <a:srgbClr val="252525"/>
              </a:solidFill>
              <a:latin typeface="Calibri" panose="020F0502020204030204" pitchFamily="34" charset="0"/>
              <a:ea typeface="Times New Roman" panose="02020603050405020304" pitchFamily="18" charset="0"/>
              <a:cs typeface="Times New Roman" panose="02020603050405020304" pitchFamily="18" charset="0"/>
            </a:endParaRPr>
          </a:p>
          <a:p>
            <a:pPr lvl="0">
              <a:spcAft>
                <a:spcPts val="800"/>
              </a:spcAft>
            </a:pPr>
            <a:r>
              <a:rPr lang="en-IN" sz="1200" b="1"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Digital records: </a:t>
            </a:r>
            <a:r>
              <a:rPr lang="en-IN" sz="1200" kern="0" dirty="0">
                <a:solidFill>
                  <a:srgbClr val="252525"/>
                </a:solidFill>
                <a:effectLst/>
                <a:latin typeface="Calibri" panose="020F0502020204030204" pitchFamily="34" charset="0"/>
                <a:ea typeface="Times New Roman" panose="02020603050405020304" pitchFamily="18" charset="0"/>
                <a:cs typeface="Calibri" panose="020F0502020204030204" pitchFamily="34" charset="0"/>
              </a:rPr>
              <a:t>The user can view all the medical records in the app.</a:t>
            </a:r>
            <a:endParaRPr lang="en-IN" sz="1200" kern="100" dirty="0">
              <a:solidFill>
                <a:srgbClr val="252525"/>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sz="1200" dirty="0">
              <a:latin typeface="Calibri" panose="020F0502020204030204" pitchFamily="34" charset="0"/>
              <a:cs typeface="Calibri" panose="020F0502020204030204" pitchFamily="34" charset="0"/>
            </a:endParaRPr>
          </a:p>
        </p:txBody>
      </p:sp>
      <p:sp>
        <p:nvSpPr>
          <p:cNvPr id="20" name="TextBox 19">
            <a:extLst>
              <a:ext uri="{FF2B5EF4-FFF2-40B4-BE49-F238E27FC236}">
                <a16:creationId xmlns:a16="http://schemas.microsoft.com/office/drawing/2014/main" id="{D10ACE92-F1FD-725C-F8FC-9CF17EC49051}"/>
              </a:ext>
            </a:extLst>
          </p:cNvPr>
          <p:cNvSpPr txBox="1"/>
          <p:nvPr/>
        </p:nvSpPr>
        <p:spPr>
          <a:xfrm>
            <a:off x="191911" y="3917131"/>
            <a:ext cx="6412088" cy="4216539"/>
          </a:xfrm>
          <a:prstGeom prst="rect">
            <a:avLst/>
          </a:prstGeom>
          <a:noFill/>
        </p:spPr>
        <p:txBody>
          <a:bodyPr wrap="square" rtlCol="0">
            <a:spAutoFit/>
          </a:bodyPr>
          <a:lstStyle/>
          <a:p>
            <a:r>
              <a:rPr lang="en-IN" b="1" dirty="0">
                <a:latin typeface="Calibri" panose="020F0502020204030204" pitchFamily="34" charset="0"/>
                <a:cs typeface="Calibri" panose="020F0502020204030204" pitchFamily="34" charset="0"/>
              </a:rPr>
              <a:t>Pains</a:t>
            </a:r>
          </a:p>
          <a:p>
            <a:endParaRPr lang="en-IN" sz="1200" b="1" dirty="0">
              <a:latin typeface="Calibri" panose="020F0502020204030204" pitchFamily="34" charset="0"/>
              <a:cs typeface="Calibri" panose="020F0502020204030204" pitchFamily="34" charset="0"/>
            </a:endParaRPr>
          </a:p>
          <a:p>
            <a:pPr marL="228600" indent="-228600">
              <a:buFont typeface="+mj-lt"/>
              <a:buAutoNum type="arabicPeriod"/>
            </a:pPr>
            <a:r>
              <a:rPr lang="en-IN" sz="1200" dirty="0">
                <a:solidFill>
                  <a:srgbClr val="000000"/>
                </a:solidFill>
                <a:latin typeface="Calibri" panose="020F0502020204030204" pitchFamily="34" charset="0"/>
                <a:cs typeface="Calibri" panose="020F0502020204030204" pitchFamily="34" charset="0"/>
              </a:rPr>
              <a:t>Checking the health parameters regularly by visiting the doctor.</a:t>
            </a:r>
          </a:p>
          <a:p>
            <a:pPr marL="228600" indent="-228600">
              <a:buFont typeface="+mj-lt"/>
              <a:buAutoNum type="arabicPeriod"/>
            </a:pPr>
            <a:endParaRPr lang="en-IN" sz="12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228600" indent="-228600">
              <a:buFont typeface="+mj-lt"/>
              <a:buAutoNum type="arabicPeriod"/>
            </a:pPr>
            <a:r>
              <a:rPr lang="en-IN" sz="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Monitoring blood sugar levels regularly for someone who is diabetic.</a:t>
            </a:r>
          </a:p>
          <a:p>
            <a:pPr marL="228600" indent="-228600">
              <a:buFont typeface="+mj-lt"/>
              <a:buAutoNum type="arabicPeriod"/>
            </a:pPr>
            <a:endParaRPr lang="en-IN" sz="12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228600" indent="-228600">
              <a:buFont typeface="+mj-lt"/>
              <a:buAutoNum type="arabicPeriod"/>
            </a:pPr>
            <a:r>
              <a:rPr lang="en-IN" sz="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Keeping a log of blood sugar levels regularly after check-up.</a:t>
            </a:r>
          </a:p>
          <a:p>
            <a:pPr marL="228600" indent="-228600">
              <a:buFont typeface="+mj-lt"/>
              <a:buAutoNum type="arabicPeriod"/>
            </a:pPr>
            <a:endParaRPr lang="en-IN" sz="12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228600" indent="-228600">
              <a:buFont typeface="+mj-lt"/>
              <a:buAutoNum type="arabicPeriod"/>
            </a:pPr>
            <a:r>
              <a:rPr kumimoji="0" lang="en-IN" altLang="en-US" sz="1200" b="0" i="0" u="none" strike="noStrike" cap="none" normalizeH="0" baseline="0" dirty="0">
                <a:ln>
                  <a:noFill/>
                </a:ln>
                <a:solidFill>
                  <a:srgbClr val="000000"/>
                </a:solidFill>
                <a:latin typeface="Calibri" panose="020F0502020204030204" pitchFamily="34" charset="0"/>
                <a:ea typeface="Times New Roman" panose="02020603050405020304" pitchFamily="18" charset="0"/>
                <a:cs typeface="Calibri" panose="020F0502020204030204" pitchFamily="34" charset="0"/>
              </a:rPr>
              <a:t>A</a:t>
            </a: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assistance's in case of emergencies or occasional support as needed.</a:t>
            </a:r>
          </a:p>
          <a:p>
            <a:pPr marL="228600" indent="-228600">
              <a:buFont typeface="+mj-lt"/>
              <a:buAutoNum type="arabicPeriod"/>
            </a:pPr>
            <a:endPar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228600" indent="-228600">
              <a:buFont typeface="+mj-lt"/>
              <a:buAutoNum type="arabicPeriod"/>
            </a:pPr>
            <a:r>
              <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Visiting </a:t>
            </a:r>
            <a:r>
              <a:rPr lang="en-US" altLang="en-US" sz="1200" dirty="0">
                <a:solidFill>
                  <a:srgbClr val="000000"/>
                </a:solidFill>
                <a:latin typeface="Calibri" panose="020F0502020204030204" pitchFamily="34" charset="0"/>
                <a:ea typeface="Times New Roman" panose="02020603050405020304" pitchFamily="18" charset="0"/>
                <a:cs typeface="Calibri" panose="020F0502020204030204" pitchFamily="34" charset="0"/>
              </a:rPr>
              <a:t>hospitals for each and every health parameter checkup regularly.</a:t>
            </a:r>
          </a:p>
          <a:p>
            <a:pPr marL="228600" indent="-228600">
              <a:buFont typeface="+mj-lt"/>
              <a:buAutoNum type="arabicPeriod"/>
            </a:pPr>
            <a:endParaRPr lang="en-US" altLang="en-US" sz="1200" dirty="0">
              <a:solidFill>
                <a:srgbClr val="000000"/>
              </a:solidFill>
              <a:latin typeface="Calibri" panose="020F0502020204030204" pitchFamily="34" charset="0"/>
              <a:ea typeface="Times New Roman" panose="02020603050405020304" pitchFamily="18" charset="0"/>
              <a:cs typeface="Calibri" panose="020F0502020204030204" pitchFamily="34" charset="0"/>
            </a:endParaRPr>
          </a:p>
          <a:p>
            <a:pPr marL="228600" indent="-228600">
              <a:buFont typeface="+mj-lt"/>
              <a:buAutoNum type="arabicPeriod"/>
            </a:pPr>
            <a:r>
              <a:rPr lang="en-IN" sz="1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Tracking sleep patterns </a:t>
            </a:r>
          </a:p>
          <a:p>
            <a:pPr marL="228600" indent="-228600">
              <a:buFont typeface="+mj-lt"/>
              <a:buAutoNum type="arabicPeriod"/>
            </a:pPr>
            <a:endParaRPr lang="en-IN" altLang="en-US" sz="1200" dirty="0">
              <a:solidFill>
                <a:srgbClr val="000000"/>
              </a:solidFill>
              <a:latin typeface="Calibri" panose="020F0502020204030204" pitchFamily="34" charset="0"/>
              <a:ea typeface="Times New Roman" panose="02020603050405020304" pitchFamily="18" charset="0"/>
              <a:cs typeface="Calibri" panose="020F0502020204030204" pitchFamily="34" charset="0"/>
            </a:endParaRPr>
          </a:p>
          <a:p>
            <a:pPr marL="228600" indent="-228600">
              <a:buFont typeface="+mj-lt"/>
              <a:buAutoNum type="arabicPeriod"/>
            </a:pPr>
            <a:r>
              <a:rPr lang="en-IN" altLang="en-US" sz="1200" dirty="0">
                <a:solidFill>
                  <a:srgbClr val="000000"/>
                </a:solidFill>
                <a:latin typeface="Calibri" panose="020F0502020204030204" pitchFamily="34" charset="0"/>
                <a:ea typeface="Times New Roman" panose="02020603050405020304" pitchFamily="18" charset="0"/>
                <a:cs typeface="Calibri" panose="020F0502020204030204" pitchFamily="34" charset="0"/>
              </a:rPr>
              <a:t>In case of an emergency, alerting emergency services or caretaker could be life saving.</a:t>
            </a:r>
            <a:endParaRPr lang="en-US" altLang="en-US" sz="1200" dirty="0">
              <a:solidFill>
                <a:srgbClr val="000000"/>
              </a:solidFill>
              <a:latin typeface="Calibri" panose="020F0502020204030204" pitchFamily="34" charset="0"/>
              <a:ea typeface="Times New Roman" panose="02020603050405020304" pitchFamily="18" charset="0"/>
              <a:cs typeface="Calibri" panose="020F0502020204030204" pitchFamily="34" charset="0"/>
            </a:endParaRPr>
          </a:p>
          <a:p>
            <a:pPr marL="228600" indent="-228600">
              <a:buFont typeface="+mj-lt"/>
              <a:buAutoNum type="arabicPeriod"/>
            </a:pPr>
            <a:endPar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228600" indent="-228600">
              <a:buFont typeface="+mj-lt"/>
              <a:buAutoNum type="arabicPeriod"/>
            </a:pPr>
            <a:endParaRPr kumimoji="0" lang="en-US" altLang="en-US" sz="12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228600" indent="-228600">
              <a:buFont typeface="+mj-lt"/>
              <a:buAutoNum type="arabicPeriod"/>
            </a:pPr>
            <a:endParaRPr kumimoji="0" lang="en-US"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228600" indent="-228600">
              <a:buFont typeface="+mj-lt"/>
              <a:buAutoNum type="arabicPeriod"/>
            </a:pPr>
            <a:endParaRPr lang="en-IN" sz="1200" dirty="0">
              <a:solidFill>
                <a:srgbClr val="000000"/>
              </a:solidFill>
              <a:effectLst/>
              <a:latin typeface="Calibri" panose="020F0502020204030204" pitchFamily="34" charset="0"/>
              <a:ea typeface="Calibri" panose="020F0502020204030204" pitchFamily="34" charset="0"/>
            </a:endParaRPr>
          </a:p>
          <a:p>
            <a:pPr marL="228600" indent="-228600">
              <a:buFont typeface="+mj-lt"/>
              <a:buAutoNum type="arabicPeriod"/>
            </a:pPr>
            <a:endParaRPr lang="en-IN" sz="1200" dirty="0">
              <a:solidFill>
                <a:srgbClr val="000000"/>
              </a:solidFill>
              <a:effectLst/>
              <a:latin typeface="Calibri" panose="020F0502020204030204" pitchFamily="34" charset="0"/>
              <a:ea typeface="Calibri" panose="020F0502020204030204" pitchFamily="34" charset="0"/>
            </a:endParaRPr>
          </a:p>
          <a:p>
            <a:endParaRPr lang="en-IN" sz="1200" dirty="0">
              <a:latin typeface="Calibri" panose="020F0502020204030204" pitchFamily="34" charset="0"/>
              <a:cs typeface="Calibri" panose="020F0502020204030204" pitchFamily="34" charset="0"/>
            </a:endParaRPr>
          </a:p>
          <a:p>
            <a:endParaRPr lang="en-IN" sz="12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24717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864D59-FB0B-E319-F9F0-6FCDCA17A22C}"/>
              </a:ext>
            </a:extLst>
          </p:cNvPr>
          <p:cNvPicPr>
            <a:picLocks noChangeAspect="1"/>
          </p:cNvPicPr>
          <p:nvPr/>
        </p:nvPicPr>
        <p:blipFill>
          <a:blip r:embed="rId2"/>
          <a:stretch>
            <a:fillRect/>
          </a:stretch>
        </p:blipFill>
        <p:spPr>
          <a:xfrm>
            <a:off x="0" y="0"/>
            <a:ext cx="12192000" cy="6857999"/>
          </a:xfrm>
          <a:prstGeom prst="rect">
            <a:avLst/>
          </a:prstGeom>
        </p:spPr>
      </p:pic>
      <p:sp>
        <p:nvSpPr>
          <p:cNvPr id="5" name="TextBox 4">
            <a:extLst>
              <a:ext uri="{FF2B5EF4-FFF2-40B4-BE49-F238E27FC236}">
                <a16:creationId xmlns:a16="http://schemas.microsoft.com/office/drawing/2014/main" id="{4FE52175-1713-F455-C8DB-EC0597541C69}"/>
              </a:ext>
            </a:extLst>
          </p:cNvPr>
          <p:cNvSpPr txBox="1"/>
          <p:nvPr/>
        </p:nvSpPr>
        <p:spPr>
          <a:xfrm>
            <a:off x="3048000" y="0"/>
            <a:ext cx="6096000" cy="369332"/>
          </a:xfrm>
          <a:prstGeom prst="rect">
            <a:avLst/>
          </a:prstGeom>
          <a:noFill/>
        </p:spPr>
        <p:txBody>
          <a:bodyPr wrap="square">
            <a:spAutoFit/>
          </a:bodyPr>
          <a:lstStyle/>
          <a:p>
            <a:pPr algn="ctr"/>
            <a:r>
              <a:rPr lang="en-IN" sz="1800" dirty="0">
                <a:latin typeface="+mj-lt"/>
                <a:cs typeface="Arial" panose="020B0604020202020204" pitchFamily="34" charset="0"/>
              </a:rPr>
              <a:t>VALUE PROPOSITION CANVAS</a:t>
            </a:r>
          </a:p>
        </p:txBody>
      </p:sp>
      <p:sp>
        <p:nvSpPr>
          <p:cNvPr id="6" name="TextBox 5">
            <a:extLst>
              <a:ext uri="{FF2B5EF4-FFF2-40B4-BE49-F238E27FC236}">
                <a16:creationId xmlns:a16="http://schemas.microsoft.com/office/drawing/2014/main" id="{401A4877-B088-0950-0B56-D3FE54A02046}"/>
              </a:ext>
            </a:extLst>
          </p:cNvPr>
          <p:cNvSpPr txBox="1"/>
          <p:nvPr/>
        </p:nvSpPr>
        <p:spPr>
          <a:xfrm>
            <a:off x="184731" y="369332"/>
            <a:ext cx="5109758" cy="6524863"/>
          </a:xfrm>
          <a:prstGeom prst="rect">
            <a:avLst/>
          </a:prstGeom>
          <a:noFill/>
        </p:spPr>
        <p:txBody>
          <a:bodyPr wrap="square" rtlCol="0">
            <a:spAutoFit/>
          </a:bodyPr>
          <a:lstStyle/>
          <a:p>
            <a:r>
              <a:rPr kumimoji="0" lang="en-US" altLang="en-US" b="1"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Solution: Product features and services</a:t>
            </a:r>
            <a:r>
              <a:rPr kumimoji="0" lang="en-US" altLang="en-US" b="0" i="0" u="none" strike="noStrike" cap="none" normalizeH="0" baseline="0" dirty="0">
                <a:ln>
                  <a:noFill/>
                </a:ln>
                <a:solidFill>
                  <a:schemeClr val="tx1"/>
                </a:solidFill>
                <a:effectLst/>
              </a:rPr>
              <a:t> </a:t>
            </a:r>
          </a:p>
          <a:p>
            <a:endParaRPr kumimoji="0" lang="en-US" altLang="en-US" sz="1200" b="0" i="0" u="none" strike="noStrike" cap="none" normalizeH="0" baseline="0" dirty="0">
              <a:ln>
                <a:noFill/>
              </a:ln>
              <a:solidFill>
                <a:schemeClr val="tx1"/>
              </a:solidFill>
              <a:effectLst/>
            </a:endParaRPr>
          </a:p>
          <a:p>
            <a:pPr marL="171450" indent="-171450">
              <a:buFont typeface="Arial" panose="020B0604020202020204" pitchFamily="34" charset="0"/>
              <a:buChar char="•"/>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Smart watch + App (Integrated product)</a:t>
            </a:r>
          </a:p>
          <a:p>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Core Technology: Machine learning, Deep learning, API</a:t>
            </a:r>
          </a:p>
          <a:p>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r>
              <a:rPr kumimoji="0" lang="en-IN" altLang="en-US" sz="1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Smart watch features: </a:t>
            </a:r>
          </a:p>
          <a:p>
            <a:endParaRPr lang="en-IN" altLang="en-US" sz="1200" dirty="0">
              <a:latin typeface="Calibri" panose="020F0502020204030204" pitchFamily="34" charset="0"/>
              <a:cs typeface="Calibri" panose="020F0502020204030204" pitchFamily="34" charset="0"/>
            </a:endParaRPr>
          </a:p>
          <a:p>
            <a:pPr marL="228600" indent="-228600">
              <a:buFont typeface="+mj-lt"/>
              <a:buAutoNum type="arabicPeriod"/>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Tracking heartrate, Tracking Blood pressure, Step count, Tracking ECG, Tracking sleep patterns, fall detection, Emergency alert, Monitor Glucose reading in real-time.</a:t>
            </a:r>
          </a:p>
          <a:p>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r>
              <a:rPr kumimoji="0" lang="en-IN" altLang="en-US" sz="1400" b="1"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Application (iOS &amp; android) features:</a:t>
            </a:r>
          </a:p>
          <a:p>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228600" indent="-228600">
              <a:buFont typeface="+mj-lt"/>
              <a:buAutoNum type="arabicPeriod"/>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App collects data (heartrate, Bp, ECG &amp; others health parameters as well)    from smart watch.</a:t>
            </a:r>
          </a:p>
          <a:p>
            <a:pPr marL="228600" indent="-228600">
              <a:buFont typeface="+mj-lt"/>
              <a:buAutoNum type="arabicPeriod"/>
            </a:pPr>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228600" indent="-228600">
              <a:buFont typeface="+mj-lt"/>
              <a:buAutoNum type="arabicPeriod"/>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Maintain the logs of heartrate, BP, ECG, sleep patterns, steps count, glucose levels in the app to view by users.</a:t>
            </a:r>
          </a:p>
          <a:p>
            <a:pPr marL="228600" indent="-228600">
              <a:buFont typeface="+mj-lt"/>
              <a:buAutoNum type="arabicPeriod"/>
            </a:pPr>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228600" indent="-228600">
              <a:buFont typeface="+mj-lt"/>
              <a:buAutoNum type="arabicPeriod"/>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Prediction of unusual activity with the help of machine learning techniques.</a:t>
            </a:r>
          </a:p>
          <a:p>
            <a:pPr marL="228600" indent="-228600">
              <a:buFont typeface="+mj-lt"/>
              <a:buAutoNum type="arabicPeriod"/>
            </a:pPr>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228600" indent="-228600">
              <a:buFont typeface="+mj-lt"/>
              <a:buAutoNum type="arabicPeriod"/>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Turn on camera automatically during fall detection to capture images and hit app api to send images from smart watch.</a:t>
            </a:r>
          </a:p>
          <a:p>
            <a:pPr marL="228600" indent="-228600">
              <a:buFont typeface="+mj-lt"/>
              <a:buAutoNum type="arabicPeriod"/>
            </a:pPr>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228600" indent="-228600">
              <a:buFont typeface="+mj-lt"/>
              <a:buAutoNum type="arabicPeriod"/>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Capture images of the place during unconscious time and run those images through computer vision to detect indoor or outdoor environment.</a:t>
            </a:r>
          </a:p>
          <a:p>
            <a:pPr marL="228600" indent="-228600">
              <a:buFont typeface="+mj-lt"/>
              <a:buAutoNum type="arabicPeriod"/>
            </a:pPr>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228600" indent="-228600">
              <a:buFont typeface="+mj-lt"/>
              <a:buAutoNum type="arabicPeriod"/>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Identify indoor or outdoor environment and show in the app.</a:t>
            </a:r>
          </a:p>
          <a:p>
            <a:pPr marL="228600" indent="-228600">
              <a:buFont typeface="+mj-lt"/>
              <a:buAutoNum type="arabicPeriod"/>
            </a:pPr>
            <a:endPar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228600" indent="-228600">
              <a:buFont typeface="+mj-lt"/>
              <a:buAutoNum type="arabicPeriod"/>
            </a:pPr>
            <a:r>
              <a:rPr kumimoji="0" lang="en-IN"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Notify caretakers or family or hospital via app or text message or via voice call.</a:t>
            </a:r>
            <a:endParaRPr kumimoji="0" lang="en-US" altLang="en-US" sz="1200"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endParaRPr lang="en-IN" sz="1200" dirty="0">
              <a:latin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6EB11151-CBC8-7733-165B-F0124E0DECDA}"/>
              </a:ext>
            </a:extLst>
          </p:cNvPr>
          <p:cNvSpPr txBox="1"/>
          <p:nvPr/>
        </p:nvSpPr>
        <p:spPr>
          <a:xfrm>
            <a:off x="5508978" y="575733"/>
            <a:ext cx="6498291" cy="2585323"/>
          </a:xfrm>
          <a:prstGeom prst="rect">
            <a:avLst/>
          </a:prstGeom>
          <a:noFill/>
        </p:spPr>
        <p:txBody>
          <a:bodyPr wrap="square" rtlCol="0">
            <a:spAutoFit/>
          </a:bodyPr>
          <a:lstStyle/>
          <a:p>
            <a:r>
              <a:rPr lang="en-IN" b="1" dirty="0">
                <a:latin typeface="Calibri" panose="020F0502020204030204" pitchFamily="34" charset="0"/>
                <a:cs typeface="Calibri" panose="020F0502020204030204" pitchFamily="34" charset="0"/>
              </a:rPr>
              <a:t>Gain creators</a:t>
            </a:r>
          </a:p>
          <a:p>
            <a:endParaRPr lang="en-IN" b="1" dirty="0">
              <a:latin typeface="Calibri" panose="020F0502020204030204" pitchFamily="34" charset="0"/>
              <a:cs typeface="Calibri" panose="020F0502020204030204" pitchFamily="34" charset="0"/>
            </a:endParaRPr>
          </a:p>
          <a:p>
            <a:r>
              <a:rPr lang="en-IN" sz="1400" b="1" dirty="0">
                <a:latin typeface="Calibri" panose="020F0502020204030204" pitchFamily="34" charset="0"/>
                <a:cs typeface="Calibri" panose="020F0502020204030204" pitchFamily="34" charset="0"/>
              </a:rPr>
              <a:t>Real-time monitoring: </a:t>
            </a:r>
            <a:r>
              <a:rPr lang="en-IN" sz="1200" dirty="0">
                <a:latin typeface="Calibri" panose="020F0502020204030204" pitchFamily="34" charset="0"/>
                <a:cs typeface="Calibri" panose="020F0502020204030204" pitchFamily="34" charset="0"/>
              </a:rPr>
              <a:t>The app can offer real-time monitoring of various health parameters.</a:t>
            </a:r>
          </a:p>
          <a:p>
            <a:r>
              <a:rPr lang="en-IN" sz="1200" dirty="0">
                <a:latin typeface="Calibri" panose="020F0502020204030204" pitchFamily="34" charset="0"/>
                <a:cs typeface="Calibri" panose="020F0502020204030204" pitchFamily="34" charset="0"/>
              </a:rPr>
              <a:t>Medication management: The app can help individuals manage their medication schedules, ensuring that they take the right medication at the right time.</a:t>
            </a:r>
          </a:p>
          <a:p>
            <a:endParaRPr lang="en-IN" sz="1200" dirty="0">
              <a:latin typeface="Calibri" panose="020F0502020204030204" pitchFamily="34" charset="0"/>
              <a:cs typeface="Calibri" panose="020F0502020204030204" pitchFamily="34" charset="0"/>
            </a:endParaRPr>
          </a:p>
          <a:p>
            <a:r>
              <a:rPr lang="en-IN" sz="1400" b="1" dirty="0">
                <a:latin typeface="Calibri" panose="020F0502020204030204" pitchFamily="34" charset="0"/>
                <a:cs typeface="Calibri" panose="020F0502020204030204" pitchFamily="34" charset="0"/>
              </a:rPr>
              <a:t>Early prediction: </a:t>
            </a:r>
            <a:r>
              <a:rPr lang="en-IN" sz="1200" dirty="0">
                <a:latin typeface="Calibri" panose="020F0502020204030204" pitchFamily="34" charset="0"/>
                <a:cs typeface="Calibri" panose="020F0502020204030204" pitchFamily="34" charset="0"/>
              </a:rPr>
              <a:t>By monitoring health data over time, the app can identify trends and patterns that may indicate potential health concerns, allowing individuals to seek treatment earlier and potentially avoid more serious health problems.</a:t>
            </a:r>
          </a:p>
          <a:p>
            <a:endParaRPr lang="en-IN" sz="1200" dirty="0">
              <a:latin typeface="Calibri" panose="020F0502020204030204" pitchFamily="34" charset="0"/>
              <a:cs typeface="Calibri" panose="020F0502020204030204" pitchFamily="34" charset="0"/>
            </a:endParaRPr>
          </a:p>
          <a:p>
            <a:r>
              <a:rPr lang="en-IN" sz="1400" b="1" dirty="0">
                <a:latin typeface="Calibri" panose="020F0502020204030204" pitchFamily="34" charset="0"/>
                <a:cs typeface="Calibri" panose="020F0502020204030204" pitchFamily="34" charset="0"/>
              </a:rPr>
              <a:t>Greater convenience: </a:t>
            </a:r>
            <a:r>
              <a:rPr lang="en-IN" sz="1200" dirty="0">
                <a:latin typeface="Calibri" panose="020F0502020204030204" pitchFamily="34" charset="0"/>
                <a:cs typeface="Calibri" panose="020F0502020204030204" pitchFamily="34" charset="0"/>
              </a:rPr>
              <a:t>Users can easily access their health data and receive notifications or alerts about important health-related events or updates.</a:t>
            </a:r>
          </a:p>
        </p:txBody>
      </p:sp>
      <p:sp>
        <p:nvSpPr>
          <p:cNvPr id="16" name="TextBox 15">
            <a:extLst>
              <a:ext uri="{FF2B5EF4-FFF2-40B4-BE49-F238E27FC236}">
                <a16:creationId xmlns:a16="http://schemas.microsoft.com/office/drawing/2014/main" id="{38E50847-3847-F439-5370-1474A14B3CA7}"/>
              </a:ext>
            </a:extLst>
          </p:cNvPr>
          <p:cNvSpPr txBox="1"/>
          <p:nvPr/>
        </p:nvSpPr>
        <p:spPr>
          <a:xfrm>
            <a:off x="5429956" y="4323644"/>
            <a:ext cx="6577313" cy="1938992"/>
          </a:xfrm>
          <a:prstGeom prst="rect">
            <a:avLst/>
          </a:prstGeom>
          <a:noFill/>
        </p:spPr>
        <p:txBody>
          <a:bodyPr wrap="square" rtlCol="0">
            <a:spAutoFit/>
          </a:bodyPr>
          <a:lstStyle/>
          <a:p>
            <a:r>
              <a:rPr lang="en-IN" b="1" dirty="0">
                <a:latin typeface="Calibri" panose="020F0502020204030204" pitchFamily="34" charset="0"/>
                <a:cs typeface="Calibri" panose="020F0502020204030204" pitchFamily="34" charset="0"/>
              </a:rPr>
              <a:t>Pain relievers</a:t>
            </a:r>
          </a:p>
          <a:p>
            <a:endParaRPr lang="en-IN" sz="1200" dirty="0">
              <a:latin typeface="Calibri" panose="020F0502020204030204" pitchFamily="34" charset="0"/>
              <a:cs typeface="Calibri" panose="020F0502020204030204" pitchFamily="34" charset="0"/>
            </a:endParaRPr>
          </a:p>
          <a:p>
            <a:r>
              <a:rPr lang="en-IN" sz="1400" b="1" dirty="0">
                <a:latin typeface="Calibri" panose="020F0502020204030204" pitchFamily="34" charset="0"/>
                <a:cs typeface="Calibri" panose="020F0502020204030204" pitchFamily="34" charset="0"/>
              </a:rPr>
              <a:t>Personalised recommendations: </a:t>
            </a:r>
            <a:r>
              <a:rPr lang="en-IN" sz="1200" dirty="0">
                <a:latin typeface="Calibri" panose="020F0502020204030204" pitchFamily="34" charset="0"/>
                <a:cs typeface="Calibri" panose="020F0502020204030204" pitchFamily="34" charset="0"/>
              </a:rPr>
              <a:t>The app can provide personalized recommendations based on the user's health data, such as suggested exercise routines, relaxation techniques.</a:t>
            </a:r>
          </a:p>
          <a:p>
            <a:endParaRPr lang="en-IN" sz="1200" dirty="0">
              <a:latin typeface="Calibri" panose="020F0502020204030204" pitchFamily="34" charset="0"/>
              <a:cs typeface="Calibri" panose="020F0502020204030204" pitchFamily="34" charset="0"/>
            </a:endParaRPr>
          </a:p>
          <a:p>
            <a:r>
              <a:rPr lang="en-IN" sz="1400" b="1" dirty="0">
                <a:latin typeface="Calibri" panose="020F0502020204030204" pitchFamily="34" charset="0"/>
                <a:cs typeface="Calibri" panose="020F0502020204030204" pitchFamily="34" charset="0"/>
              </a:rPr>
              <a:t>Medication reminders: </a:t>
            </a:r>
            <a:r>
              <a:rPr lang="en-IN" sz="1200" dirty="0">
                <a:latin typeface="Calibri" panose="020F0502020204030204" pitchFamily="34" charset="0"/>
                <a:cs typeface="Calibri" panose="020F0502020204030204" pitchFamily="34" charset="0"/>
              </a:rPr>
              <a:t>The app can also offer medication reminders.</a:t>
            </a:r>
          </a:p>
          <a:p>
            <a:endParaRPr lang="en-IN" sz="1200" dirty="0">
              <a:latin typeface="Calibri" panose="020F0502020204030204" pitchFamily="34" charset="0"/>
              <a:cs typeface="Calibri" panose="020F0502020204030204" pitchFamily="34" charset="0"/>
            </a:endParaRPr>
          </a:p>
          <a:p>
            <a:r>
              <a:rPr lang="en-IN" sz="1400" b="1" dirty="0">
                <a:latin typeface="Calibri" panose="020F0502020204030204" pitchFamily="34" charset="0"/>
                <a:cs typeface="Calibri" panose="020F0502020204030204" pitchFamily="34" charset="0"/>
              </a:rPr>
              <a:t>Alerts for abnormal readings: </a:t>
            </a:r>
            <a:r>
              <a:rPr lang="en-IN" sz="1200" dirty="0">
                <a:latin typeface="Calibri" panose="020F0502020204030204" pitchFamily="34" charset="0"/>
                <a:cs typeface="Calibri" panose="020F0502020204030204" pitchFamily="34" charset="0"/>
              </a:rPr>
              <a:t>The app can alert users if their health readings indicate a potential health concern or emergency.</a:t>
            </a:r>
          </a:p>
        </p:txBody>
      </p:sp>
    </p:spTree>
    <p:extLst>
      <p:ext uri="{BB962C8B-B14F-4D97-AF65-F5344CB8AC3E}">
        <p14:creationId xmlns:p14="http://schemas.microsoft.com/office/powerpoint/2010/main" val="377976370"/>
      </p:ext>
    </p:extLst>
  </p:cSld>
  <p:clrMapOvr>
    <a:masterClrMapping/>
  </p:clrMapOvr>
</p:sld>
</file>

<file path=ppt/theme/theme1.xml><?xml version="1.0" encoding="utf-8"?>
<a:theme xmlns:a="http://schemas.openxmlformats.org/drawingml/2006/main" name="PPTMON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Libre Baskerville - Poppins Light">
      <a:majorFont>
        <a:latin typeface="Libre Baskerville"/>
        <a:ea typeface="Arial Unicode MS"/>
        <a:cs typeface=""/>
      </a:majorFont>
      <a:minorFont>
        <a:latin typeface="Poppins Light"/>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1">
                <a:alpha val="15000"/>
              </a:schemeClr>
            </a:gs>
            <a:gs pos="100000">
              <a:schemeClr val="bg1">
                <a:alpha val="0"/>
              </a:schemeClr>
            </a:gs>
          </a:gsLst>
          <a:lin ang="5400000" scaled="1"/>
        </a:gradFill>
        <a:ln w="6350">
          <a:solidFill>
            <a:schemeClr val="tx1"/>
          </a:solidFill>
        </a:ln>
      </a:spPr>
      <a:bodyPr rtlCol="0" anchor="ctr"/>
      <a:lstStyle>
        <a:defPPr algn="ctr">
          <a:defRPr sz="2000" dirty="0" smtClean="0">
            <a:solidFill>
              <a:schemeClr val="tx1"/>
            </a:solidFill>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rgbClr val="2F383D"/>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5393</TotalTime>
  <Words>1665</Words>
  <Application>Microsoft Office PowerPoint</Application>
  <PresentationFormat>Widescreen</PresentationFormat>
  <Paragraphs>195</Paragraphs>
  <Slides>12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Libre Baskerville</vt:lpstr>
      <vt:lpstr>Wingdings</vt:lpstr>
      <vt:lpstr>Calibri</vt:lpstr>
      <vt:lpstr>맑은 고딕</vt:lpstr>
      <vt:lpstr>Poppins Light</vt:lpstr>
      <vt:lpstr>Arial Black</vt:lpstr>
      <vt:lpstr>Arial</vt:lpstr>
      <vt:lpstr>Times New Roman</vt:lpstr>
      <vt:lpstr>Symbol</vt:lpstr>
      <vt:lpstr>PPTMON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5</dc:creator>
  <cp:lastModifiedBy>User</cp:lastModifiedBy>
  <cp:revision>380</cp:revision>
  <dcterms:created xsi:type="dcterms:W3CDTF">2019-04-06T05:20:47Z</dcterms:created>
  <dcterms:modified xsi:type="dcterms:W3CDTF">2023-05-09T03:40:21Z</dcterms:modified>
</cp:coreProperties>
</file>

<file path=docProps/thumbnail.jpeg>
</file>